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73" r:id="rId2"/>
    <p:sldId id="272" r:id="rId3"/>
    <p:sldId id="280" r:id="rId4"/>
    <p:sldId id="281" r:id="rId5"/>
    <p:sldId id="282" r:id="rId6"/>
  </p:sldIdLst>
  <p:sldSz cx="9906000" cy="6858000" type="A4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  <a:srgbClr val="FF0000"/>
    <a:srgbClr val="00CC00"/>
    <a:srgbClr val="66FF33"/>
    <a:srgbClr val="99FF66"/>
    <a:srgbClr val="CCFF66"/>
    <a:srgbClr val="FFCC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8829" autoAdjust="0"/>
  </p:normalViewPr>
  <p:slideViewPr>
    <p:cSldViewPr snapToGrid="0">
      <p:cViewPr varScale="1">
        <p:scale>
          <a:sx n="91" d="100"/>
          <a:sy n="91" d="100"/>
        </p:scale>
        <p:origin x="11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rAngAx val="0"/>
      <c:perspective val="0"/>
    </c:view3D>
    <c:floor>
      <c:thickness val="0"/>
      <c:spPr>
        <a:noFill/>
        <a:ln>
          <a:noFill/>
        </a:ln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عينات التي تم تحليلها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>
              <a:bevelT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4-C8DF-470E-8ADC-42A3193060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C8DF-470E-8ADC-42A3193060B9}"/>
              </c:ext>
            </c:extLst>
          </c:dPt>
          <c:dPt>
            <c:idx val="2"/>
            <c:invertIfNegative val="0"/>
            <c:bubble3D val="0"/>
            <c:spPr>
              <a:solidFill>
                <a:srgbClr val="FF3300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C8DF-470E-8ADC-42A3193060B9}"/>
              </c:ext>
            </c:extLst>
          </c:dPt>
          <c:dLbls>
            <c:dLbl>
              <c:idx val="0"/>
              <c:layout>
                <c:manualLayout>
                  <c:x val="4.8163090083181608E-3"/>
                  <c:y val="0.272779638181338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DF-470E-8ADC-42A3193060B9}"/>
                </c:ext>
              </c:extLst>
            </c:dLbl>
            <c:dLbl>
              <c:idx val="1"/>
              <c:layout>
                <c:manualLayout>
                  <c:x val="4.8163090083181825E-3"/>
                  <c:y val="0.24384846443483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DF-470E-8ADC-42A3193060B9}"/>
                </c:ext>
              </c:extLst>
            </c:dLbl>
            <c:dLbl>
              <c:idx val="2"/>
              <c:layout>
                <c:manualLayout>
                  <c:x val="1.4448927024954461E-2"/>
                  <c:y val="-8.2663750768841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DF-470E-8ADC-42A3193060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ورقة1!$A$2:$A$4</c:f>
              <c:strCache>
                <c:ptCount val="3"/>
                <c:pt idx="0">
                  <c:v>المجموع الكلي</c:v>
                </c:pt>
                <c:pt idx="1">
                  <c:v>صالحة</c:v>
                </c:pt>
                <c:pt idx="2">
                  <c:v>غير صالحة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5912</c:v>
                </c:pt>
                <c:pt idx="1">
                  <c:v>5734</c:v>
                </c:pt>
                <c:pt idx="2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F-470E-8ADC-42A319306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gapDepth val="154"/>
        <c:shape val="box"/>
        <c:axId val="149157376"/>
        <c:axId val="108267200"/>
        <c:axId val="0"/>
      </c:bar3DChart>
      <c:catAx>
        <c:axId val="14915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267200"/>
        <c:crosses val="autoZero"/>
        <c:auto val="1"/>
        <c:lblAlgn val="ctr"/>
        <c:lblOffset val="100"/>
        <c:noMultiLvlLbl val="0"/>
      </c:catAx>
      <c:valAx>
        <c:axId val="108267200"/>
        <c:scaling>
          <c:orientation val="minMax"/>
        </c:scaling>
        <c:delete val="0"/>
        <c:axPos val="l"/>
        <c:majorGridlines>
          <c:spPr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crossAx val="149157376"/>
        <c:crosses val="autoZero"/>
        <c:crossBetween val="between"/>
      </c:valAx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34CE-4CAA-A0E0-F26E3563DD75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34CE-4CAA-A0E0-F26E3563DD75}"/>
              </c:ext>
            </c:extLst>
          </c:dPt>
          <c:dPt>
            <c:idx val="2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5-34CE-4CAA-A0E0-F26E3563DD75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34CE-4CAA-A0E0-F26E3563DD75}"/>
              </c:ext>
            </c:extLst>
          </c:dPt>
          <c:dPt>
            <c:idx val="4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9-34CE-4CAA-A0E0-F26E3563DD75}"/>
              </c:ext>
            </c:extLst>
          </c:dPt>
          <c:dPt>
            <c:idx val="5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B-34CE-4CAA-A0E0-F26E3563DD75}"/>
              </c:ext>
            </c:extLst>
          </c:dPt>
          <c:dPt>
            <c:idx val="6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34CE-4CAA-A0E0-F26E3563DD75}"/>
              </c:ext>
            </c:extLst>
          </c:dPt>
          <c:dPt>
            <c:idx val="7"/>
            <c:invertIfNegative val="0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F-34CE-4CAA-A0E0-F26E3563DD75}"/>
              </c:ext>
            </c:extLst>
          </c:dPt>
          <c:dPt>
            <c:idx val="8"/>
            <c:invertIfNegative val="0"/>
            <c:bubble3D val="0"/>
            <c:spPr>
              <a:solidFill>
                <a:srgbClr val="0066CC"/>
              </a:solidFill>
            </c:spPr>
            <c:extLst>
              <c:ext xmlns:c16="http://schemas.microsoft.com/office/drawing/2014/chart" uri="{C3380CC4-5D6E-409C-BE32-E72D297353CC}">
                <c16:uniqueId val="{00000011-34CE-4CAA-A0E0-F26E3563DD75}"/>
              </c:ext>
            </c:extLst>
          </c:dPt>
          <c:dPt>
            <c:idx val="9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13-34CE-4CAA-A0E0-F26E3563DD75}"/>
              </c:ext>
            </c:extLst>
          </c:dPt>
          <c:dPt>
            <c:idx val="10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15-34CE-4CAA-A0E0-F26E3563DD75}"/>
              </c:ext>
            </c:extLst>
          </c:dPt>
          <c:dPt>
            <c:idx val="11"/>
            <c:invertIfNegative val="0"/>
            <c:bubble3D val="0"/>
            <c:spPr>
              <a:solidFill>
                <a:srgbClr val="6600FF"/>
              </a:solidFill>
            </c:spPr>
            <c:extLst>
              <c:ext xmlns:c16="http://schemas.microsoft.com/office/drawing/2014/chart" uri="{C3380CC4-5D6E-409C-BE32-E72D297353CC}">
                <c16:uniqueId val="{00000017-34CE-4CAA-A0E0-F26E3563DD75}"/>
              </c:ext>
            </c:extLst>
          </c:dPt>
          <c:dPt>
            <c:idx val="12"/>
            <c:invertIfNegative val="0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19-ABCD-4F1A-8757-E88EEB7B490F}"/>
              </c:ext>
            </c:extLst>
          </c:dPt>
          <c:dPt>
            <c:idx val="13"/>
            <c:invertIfNegative val="0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1B-ABCD-4F1A-8757-E88EEB7B490F}"/>
              </c:ext>
            </c:extLst>
          </c:dPt>
          <c:dLbls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الشوقية</c:v>
                </c:pt>
                <c:pt idx="1">
                  <c:v>العتيبية</c:v>
                </c:pt>
                <c:pt idx="2">
                  <c:v>العزيزية</c:v>
                </c:pt>
                <c:pt idx="3">
                  <c:v>الشرائع</c:v>
                </c:pt>
                <c:pt idx="4">
                  <c:v>الغزة</c:v>
                </c:pt>
                <c:pt idx="5">
                  <c:v>العمرة</c:v>
                </c:pt>
                <c:pt idx="6">
                  <c:v>المسفلة</c:v>
                </c:pt>
                <c:pt idx="7">
                  <c:v>المعابدة</c:v>
                </c:pt>
                <c:pt idx="8">
                  <c:v>أجياد</c:v>
                </c:pt>
                <c:pt idx="9">
                  <c:v>المنشآت التجارية</c:v>
                </c:pt>
                <c:pt idx="10">
                  <c:v>بحرة</c:v>
                </c:pt>
                <c:pt idx="11">
                  <c:v>عسفان</c:v>
                </c:pt>
                <c:pt idx="12">
                  <c:v>جنوب مكة</c:v>
                </c:pt>
                <c:pt idx="13">
                  <c:v>الجموم</c:v>
                </c:pt>
              </c:strCache>
            </c:strRef>
          </c:cat>
          <c:val>
            <c:numRef>
              <c:f>ورقة1!$B$2:$B$15</c:f>
              <c:numCache>
                <c:formatCode>General</c:formatCode>
                <c:ptCount val="14"/>
                <c:pt idx="0">
                  <c:v>949</c:v>
                </c:pt>
                <c:pt idx="1">
                  <c:v>773</c:v>
                </c:pt>
                <c:pt idx="2">
                  <c:v>652</c:v>
                </c:pt>
                <c:pt idx="3">
                  <c:v>512</c:v>
                </c:pt>
                <c:pt idx="4">
                  <c:v>499</c:v>
                </c:pt>
                <c:pt idx="5">
                  <c:v>460</c:v>
                </c:pt>
                <c:pt idx="6">
                  <c:v>418</c:v>
                </c:pt>
                <c:pt idx="7">
                  <c:v>400</c:v>
                </c:pt>
                <c:pt idx="8">
                  <c:v>327</c:v>
                </c:pt>
                <c:pt idx="9">
                  <c:v>262</c:v>
                </c:pt>
                <c:pt idx="10">
                  <c:v>204</c:v>
                </c:pt>
                <c:pt idx="11">
                  <c:v>164</c:v>
                </c:pt>
                <c:pt idx="12">
                  <c:v>164</c:v>
                </c:pt>
                <c:pt idx="13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4CE-4CAA-A0E0-F26E3563D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3"/>
        <c:shape val="cylinder"/>
        <c:axId val="121858560"/>
        <c:axId val="108268928"/>
        <c:axId val="0"/>
      </c:bar3DChart>
      <c:catAx>
        <c:axId val="12185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268928"/>
        <c:crosses val="autoZero"/>
        <c:auto val="1"/>
        <c:lblAlgn val="ctr"/>
        <c:lblOffset val="100"/>
        <c:noMultiLvlLbl val="0"/>
      </c:catAx>
      <c:valAx>
        <c:axId val="10826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858560"/>
        <c:crosses val="autoZero"/>
        <c:crossBetween val="between"/>
      </c:valAx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16725819747023E-2"/>
          <c:y val="2.8391597999962326E-2"/>
          <c:w val="0.92071834072964009"/>
          <c:h val="0.878620568407525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نسبة العينات الملوثة في نطاق البلدسات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B w="0"/>
              </a:sp3d>
            </c:spPr>
            <c:extLst>
              <c:ext xmlns:c16="http://schemas.microsoft.com/office/drawing/2014/chart" uri="{C3380CC4-5D6E-409C-BE32-E72D297353CC}">
                <c16:uniqueId val="{00000001-C0D3-4ADB-8A53-F927B59D5A93}"/>
              </c:ext>
            </c:extLst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C0D3-4ADB-8A53-F927B59D5A93}"/>
              </c:ext>
            </c:extLst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5-C0D3-4ADB-8A53-F927B59D5A93}"/>
              </c:ext>
            </c:extLst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  <c:extLst>
              <c:ext xmlns:c16="http://schemas.microsoft.com/office/drawing/2014/chart" uri="{C3380CC4-5D6E-409C-BE32-E72D297353CC}">
                <c16:uniqueId val="{00000007-C0D3-4ADB-8A53-F927B59D5A93}"/>
              </c:ext>
            </c:extLst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9-C0D3-4ADB-8A53-F927B59D5A93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B-C0D3-4ADB-8A53-F927B59D5A93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C0D3-4ADB-8A53-F927B59D5A93}"/>
              </c:ext>
            </c:extLst>
          </c:dPt>
          <c:dPt>
            <c:idx val="7"/>
            <c:invertIfNegative val="0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0F-C0D3-4ADB-8A53-F927B59D5A93}"/>
              </c:ext>
            </c:extLst>
          </c:dPt>
          <c:dPt>
            <c:idx val="8"/>
            <c:invertIfNegative val="0"/>
            <c:bubble3D val="0"/>
            <c:spPr>
              <a:solidFill>
                <a:srgbClr val="99FF66"/>
              </a:solidFill>
            </c:spPr>
            <c:extLst>
              <c:ext xmlns:c16="http://schemas.microsoft.com/office/drawing/2014/chart" uri="{C3380CC4-5D6E-409C-BE32-E72D297353CC}">
                <c16:uniqueId val="{00000011-C0D3-4ADB-8A53-F927B59D5A93}"/>
              </c:ext>
            </c:extLst>
          </c:dPt>
          <c:dPt>
            <c:idx val="9"/>
            <c:invertIfNegative val="0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13-C0D3-4ADB-8A53-F927B59D5A93}"/>
              </c:ext>
            </c:extLst>
          </c:dPt>
          <c:dPt>
            <c:idx val="1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5-C0D3-4ADB-8A53-F927B59D5A93}"/>
              </c:ext>
            </c:extLst>
          </c:dPt>
          <c:dPt>
            <c:idx val="11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7-C0D3-4ADB-8A53-F927B59D5A9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عسفان</c:v>
                </c:pt>
                <c:pt idx="1">
                  <c:v>المنشآت التجارية</c:v>
                </c:pt>
                <c:pt idx="2">
                  <c:v>الجموم</c:v>
                </c:pt>
                <c:pt idx="3">
                  <c:v>العتيبية</c:v>
                </c:pt>
                <c:pt idx="4">
                  <c:v>المسفلة</c:v>
                </c:pt>
                <c:pt idx="5">
                  <c:v>المعابدة</c:v>
                </c:pt>
                <c:pt idx="6">
                  <c:v>الشوقية</c:v>
                </c:pt>
                <c:pt idx="7">
                  <c:v>بحرة</c:v>
                </c:pt>
                <c:pt idx="8">
                  <c:v>العزيزية</c:v>
                </c:pt>
                <c:pt idx="9">
                  <c:v>جنوب مكة</c:v>
                </c:pt>
                <c:pt idx="10">
                  <c:v>الشرائع</c:v>
                </c:pt>
                <c:pt idx="11">
                  <c:v>الغزة</c:v>
                </c:pt>
                <c:pt idx="12">
                  <c:v>العمرة</c:v>
                </c:pt>
                <c:pt idx="13">
                  <c:v>أجياد</c:v>
                </c:pt>
              </c:strCache>
            </c:strRef>
          </c:cat>
          <c:val>
            <c:numRef>
              <c:f>ورقة1!$B$2:$B$15</c:f>
              <c:numCache>
                <c:formatCode>0.0%</c:formatCode>
                <c:ptCount val="14"/>
                <c:pt idx="0">
                  <c:v>0.10970000000000001</c:v>
                </c:pt>
                <c:pt idx="1">
                  <c:v>7.1999999999999995E-2</c:v>
                </c:pt>
                <c:pt idx="2">
                  <c:v>4.6800000000000001E-2</c:v>
                </c:pt>
                <c:pt idx="3">
                  <c:v>3.2300000000000002E-2</c:v>
                </c:pt>
                <c:pt idx="4">
                  <c:v>3.1099999999999999E-2</c:v>
                </c:pt>
                <c:pt idx="5">
                  <c:v>0.03</c:v>
                </c:pt>
                <c:pt idx="6">
                  <c:v>2.9000000000000001E-2</c:v>
                </c:pt>
                <c:pt idx="7">
                  <c:v>2.9399999999999999E-2</c:v>
                </c:pt>
                <c:pt idx="8">
                  <c:v>2.76E-2</c:v>
                </c:pt>
                <c:pt idx="9">
                  <c:v>2.4E-2</c:v>
                </c:pt>
                <c:pt idx="10">
                  <c:v>2.3400000000000001E-2</c:v>
                </c:pt>
                <c:pt idx="11">
                  <c:v>1.4E-2</c:v>
                </c:pt>
                <c:pt idx="12">
                  <c:v>1.2999999999999999E-2</c:v>
                </c:pt>
                <c:pt idx="13">
                  <c:v>1.2200000000000001E-2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0D3-4ADB-8A53-F927B59D5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gapDepth val="120"/>
        <c:shape val="box"/>
        <c:axId val="121857024"/>
        <c:axId val="108270656"/>
        <c:axId val="149139456"/>
      </c:bar3DChart>
      <c:catAx>
        <c:axId val="12185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270656"/>
        <c:crosses val="autoZero"/>
        <c:auto val="1"/>
        <c:lblAlgn val="ctr"/>
        <c:lblOffset val="100"/>
        <c:noMultiLvlLbl val="0"/>
      </c:catAx>
      <c:valAx>
        <c:axId val="1082706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1857024"/>
        <c:crosses val="autoZero"/>
        <c:crossBetween val="between"/>
      </c:valAx>
      <c:serAx>
        <c:axId val="149139456"/>
        <c:scaling>
          <c:orientation val="minMax"/>
        </c:scaling>
        <c:delete val="1"/>
        <c:axPos val="b"/>
        <c:majorTickMark val="out"/>
        <c:minorTickMark val="none"/>
        <c:tickLblPos val="nextTo"/>
        <c:crossAx val="108270656"/>
        <c:crosses val="autoZero"/>
      </c:serAx>
      <c:spPr>
        <a:noFill/>
        <a:ln w="9525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العينات الأكثر تلوثا في نطاق العاصمة المقدسة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79A-48FA-AE05-FF08C3D4C764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79A-48FA-AE05-FF08C3D4C764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179A-48FA-AE05-FF08C3D4C76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4CC3-41BD-9A1E-80BD85013FA3}"/>
              </c:ext>
            </c:extLst>
          </c:dPt>
          <c:dPt>
            <c:idx val="4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4CC3-41BD-9A1E-80BD85013FA3}"/>
              </c:ext>
            </c:extLst>
          </c:dPt>
          <c:cat>
            <c:strRef>
              <c:f>ورقة1!$A$2:$A$6</c:f>
              <c:strCache>
                <c:ptCount val="5"/>
                <c:pt idx="0">
                  <c:v>سلطة خضراء</c:v>
                </c:pt>
                <c:pt idx="1">
                  <c:v>خس</c:v>
                </c:pt>
                <c:pt idx="2">
                  <c:v>طحينة</c:v>
                </c:pt>
                <c:pt idx="3">
                  <c:v>بيض مسلوق</c:v>
                </c:pt>
                <c:pt idx="4">
                  <c:v>حمص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9A-48FA-AE05-FF08C3D4C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000">
              <a:latin typeface="SST Arabic Medium" pitchFamily="34" charset="-78"/>
              <a:cs typeface="SST Arabic Medium" pitchFamily="34" charset="-78"/>
            </a:defRPr>
          </a:pPr>
          <a:endParaRPr lang="ar-S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u="none"/>
            </a:pPr>
            <a:r>
              <a:rPr lang="ar-SA" sz="1050" u="none" dirty="0">
                <a:latin typeface="SST Arabic Medium" pitchFamily="34" charset="-78"/>
                <a:cs typeface="SST Arabic Medium" pitchFamily="34" charset="-78"/>
              </a:rPr>
              <a:t>عينات الأغذية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1-BD64-4DCB-8FF4-0865A5A39C11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3-BD64-4DCB-8FF4-0865A5A39C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4943</c:v>
                </c:pt>
                <c:pt idx="1">
                  <c:v>9886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4-4DCB-8FF4-0865A5A3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gapDepth val="110"/>
        <c:shape val="cylinder"/>
        <c:axId val="32188928"/>
        <c:axId val="35381248"/>
        <c:axId val="108050304"/>
      </c:bar3DChart>
      <c:catAx>
        <c:axId val="32188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ar-SA"/>
          </a:p>
        </c:txPr>
        <c:crossAx val="35381248"/>
        <c:crosses val="autoZero"/>
        <c:auto val="1"/>
        <c:lblAlgn val="ctr"/>
        <c:lblOffset val="100"/>
        <c:noMultiLvlLbl val="0"/>
      </c:catAx>
      <c:valAx>
        <c:axId val="3538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32188928"/>
        <c:crosses val="autoZero"/>
        <c:crossBetween val="between"/>
      </c:valAx>
      <c:serAx>
        <c:axId val="108050304"/>
        <c:scaling>
          <c:orientation val="minMax"/>
        </c:scaling>
        <c:delete val="1"/>
        <c:axPos val="b"/>
        <c:majorTickMark val="out"/>
        <c:minorTickMark val="none"/>
        <c:tickLblPos val="nextTo"/>
        <c:crossAx val="35381248"/>
        <c:crosses val="autoZero"/>
      </c:serAx>
    </c:plotArea>
    <c:plotVisOnly val="1"/>
    <c:dispBlanksAs val="gap"/>
    <c:showDLblsOverMax val="0"/>
  </c:chart>
  <c:spPr>
    <a:ln w="9525">
      <a:solidFill>
        <a:schemeClr val="bg1">
          <a:lumMod val="75000"/>
        </a:schemeClr>
      </a:solidFill>
    </a:ln>
  </c:spPr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 sz="1050" dirty="0">
                <a:latin typeface="SST Arabic Medium" pitchFamily="34" charset="-78"/>
                <a:cs typeface="SST Arabic Medium" pitchFamily="34" charset="-78"/>
              </a:rPr>
              <a:t>عينات المياه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الشهادات الصحية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1-CE08-43AA-AA8C-F8B4EC4B992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3-CE08-43AA-AA8C-F8B4EC4B99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ورقة1!$A$2:$A$3</c:f>
              <c:strCache>
                <c:ptCount val="2"/>
                <c:pt idx="0">
                  <c:v>عدد العينات</c:v>
                </c:pt>
                <c:pt idx="1">
                  <c:v>عدد الإختبارات</c:v>
                </c:pt>
              </c:strCache>
            </c:strRef>
          </c:cat>
          <c:val>
            <c:numRef>
              <c:f>ورقة1!$B$2:$B$3</c:f>
              <c:numCache>
                <c:formatCode>General</c:formatCode>
                <c:ptCount val="2"/>
                <c:pt idx="0">
                  <c:v>969</c:v>
                </c:pt>
                <c:pt idx="1">
                  <c:v>14535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8-43AA-AA8C-F8B4EC4B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8"/>
        <c:gapDepth val="146"/>
        <c:shape val="cylinder"/>
        <c:axId val="32279552"/>
        <c:axId val="35382976"/>
        <c:axId val="149140736"/>
      </c:bar3DChart>
      <c:catAx>
        <c:axId val="322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ar-SA"/>
          </a:p>
        </c:txPr>
        <c:crossAx val="35382976"/>
        <c:crosses val="autoZero"/>
        <c:auto val="1"/>
        <c:lblAlgn val="ctr"/>
        <c:lblOffset val="100"/>
        <c:noMultiLvlLbl val="0"/>
      </c:catAx>
      <c:valAx>
        <c:axId val="3538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ar-SA"/>
          </a:p>
        </c:txPr>
        <c:crossAx val="32279552"/>
        <c:crosses val="autoZero"/>
        <c:crossBetween val="between"/>
      </c:valAx>
      <c:serAx>
        <c:axId val="149140736"/>
        <c:scaling>
          <c:orientation val="minMax"/>
        </c:scaling>
        <c:delete val="1"/>
        <c:axPos val="b"/>
        <c:majorTickMark val="out"/>
        <c:minorTickMark val="none"/>
        <c:tickLblPos val="nextTo"/>
        <c:crossAx val="35382976"/>
        <c:crosses val="autoZero"/>
      </c:serAx>
      <c:spPr>
        <a:ln w="25400">
          <a:noFill/>
        </a:ln>
      </c:spPr>
    </c:plotArea>
    <c:plotVisOnly val="1"/>
    <c:dispBlanksAs val="gap"/>
    <c:showDLblsOverMax val="0"/>
  </c:chart>
  <c:spPr>
    <a:ln w="9525">
      <a:solidFill>
        <a:schemeClr val="bg1">
          <a:lumMod val="75000"/>
        </a:schemeClr>
      </a:solidFill>
    </a:ln>
  </c:spPr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D6B061-960A-483D-9CFC-5C986986493D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40E483-1F44-450F-9947-F9C680DAC1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7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96B1-C6D4-4717-8DD1-A1081BAA70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7E18-1A7A-42F6-9FAB-A409A73192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CD3-8938-4E6B-9B6E-F679FA5525D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632-CF47-4580-9644-F7B86D7B44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E2F6-CA29-412B-BC48-DA06B3A84CE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77CC-2040-47C5-8BB4-3C12882E431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6792-D11B-4EAE-874A-F20AFD07E32F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0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62EE-94B4-4A52-9FCC-CDDD4EB10B45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2062-EC8D-4955-B518-B0C3130A56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4FB0-1629-4800-8052-134CE5A3C45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E6D6-81C3-41C6-ACB3-4EF6A8C140A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AE6F-DF54-4E50-9B30-A75C342EBF41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1219008" y="1881354"/>
            <a:ext cx="7220792" cy="2793294"/>
          </a:xfrm>
          <a:prstGeom prst="flowChartAlternateProcess">
            <a:avLst/>
          </a:prstGeom>
          <a:solidFill>
            <a:schemeClr val="bg2">
              <a:lumMod val="9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altLang="ar-SA" sz="5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إدارة مختبر السلامة الغذائية</a:t>
            </a:r>
            <a:endParaRPr lang="ar-SA" altLang="ar-SA" sz="5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6" y="439801"/>
            <a:ext cx="1629783" cy="705827"/>
          </a:xfrm>
          <a:prstGeom prst="rect">
            <a:avLst/>
          </a:prstGeom>
          <a:noFill/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4D2C2F66-2649-4337-8688-0D36D2F8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60" y="6277081"/>
            <a:ext cx="4031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</a:t>
            </a:r>
            <a:r>
              <a:rPr lang="ar-SA" altLang="ar-SA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	</a:t>
            </a:r>
            <a:endParaRPr lang="en-US" altLang="ar-SA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87329-26E1-4C7E-A1D2-38E83A3784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2" y="484742"/>
            <a:ext cx="1451539" cy="648072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0ACD41C1-05FF-4E36-B7E5-211B3C14615C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877752" y="747316"/>
            <a:ext cx="4814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ادارة ( مختبر السلامة الغذائية ) خلال الربع السنوي الثالث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88120"/>
              </p:ext>
            </p:extLst>
          </p:nvPr>
        </p:nvGraphicFramePr>
        <p:xfrm>
          <a:off x="4231532" y="1248276"/>
          <a:ext cx="5543297" cy="3090590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47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5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542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اسم البلدية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أغذية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مياه</a:t>
                      </a:r>
                      <a:endParaRPr lang="en-US" sz="10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العينات</a:t>
                      </a:r>
                      <a:endParaRPr lang="en-US" sz="1000" b="1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4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 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51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الادارة العامة للمنشآت التجارية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211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222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262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79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المسفلة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334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342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418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المعابدة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316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400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العتيبية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615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632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773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64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العزيزية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517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529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652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العمرة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398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402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460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بحرة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204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الشرائع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432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439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أجياد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263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266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محافظة الجموم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108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الغزة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419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423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499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80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الشوقية</a:t>
                      </a: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785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809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949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عسفان 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140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جنوب مكة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27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28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164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الإجمالي</a:t>
                      </a:r>
                      <a:endParaRPr lang="en-US" sz="8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4831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4943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903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66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969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1000" b="0" dirty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5912</a:t>
                      </a:r>
                      <a:endParaRPr lang="en-US" sz="10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9" name="مخطط 18"/>
          <p:cNvGraphicFramePr/>
          <p:nvPr>
            <p:extLst>
              <p:ext uri="{D42A27DB-BD31-4B8C-83A1-F6EECF244321}">
                <p14:modId xmlns:p14="http://schemas.microsoft.com/office/powerpoint/2010/main" val="2978964208"/>
              </p:ext>
            </p:extLst>
          </p:nvPr>
        </p:nvGraphicFramePr>
        <p:xfrm>
          <a:off x="300998" y="4168653"/>
          <a:ext cx="3757094" cy="215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1672048973"/>
              </p:ext>
            </p:extLst>
          </p:nvPr>
        </p:nvGraphicFramePr>
        <p:xfrm>
          <a:off x="300998" y="1488334"/>
          <a:ext cx="3764932" cy="247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مخطط 7"/>
          <p:cNvGraphicFramePr/>
          <p:nvPr>
            <p:extLst>
              <p:ext uri="{D42A27DB-BD31-4B8C-83A1-F6EECF244321}">
                <p14:modId xmlns:p14="http://schemas.microsoft.com/office/powerpoint/2010/main" val="3775838999"/>
              </p:ext>
            </p:extLst>
          </p:nvPr>
        </p:nvGraphicFramePr>
        <p:xfrm>
          <a:off x="4221804" y="4659549"/>
          <a:ext cx="5553026" cy="162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5D5254D7-2C3A-47AF-8233-5785FA74F3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14" name="Picture 2" descr="C:\Users\n-ali\Desktop\شعار الرؤية.png">
            <a:extLst>
              <a:ext uri="{FF2B5EF4-FFF2-40B4-BE49-F238E27FC236}">
                <a16:creationId xmlns:a16="http://schemas.microsoft.com/office/drawing/2014/main" id="{D4DA933C-CC83-408E-9139-08E781422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F0A752D6-F059-49CC-9A80-E2D6F38C1B29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851599" y="4484451"/>
            <a:ext cx="2500009" cy="3501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200" dirty="0">
              <a:solidFill>
                <a:schemeClr val="tx1"/>
              </a:solidFill>
              <a:latin typeface="SST Arabic Medium" pitchFamily="34" charset="-78"/>
              <a:cs typeface="SST Arabic Medium" pitchFamily="34" charset="-78"/>
            </a:endParaRPr>
          </a:p>
          <a:p>
            <a:pPr algn="ctr"/>
            <a:r>
              <a:rPr lang="ar-SA" sz="1050" b="1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نسبة العينات الملوثة في نطاق البلديات</a:t>
            </a:r>
          </a:p>
          <a:p>
            <a:pPr algn="ctr"/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79770" y="1286762"/>
            <a:ext cx="2286000" cy="3253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1050" dirty="0">
                <a:latin typeface="SST Arabic Medium" pitchFamily="34" charset="-78"/>
                <a:cs typeface="SST Arabic Medium" pitchFamily="34" charset="-78"/>
              </a:rPr>
              <a:t>أعداد العينات حسب نطاق البلديات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25631" y="4036978"/>
            <a:ext cx="1994278" cy="3501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1050" dirty="0">
                <a:latin typeface="SST Arabic Medium" pitchFamily="34" charset="-78"/>
                <a:cs typeface="SST Arabic Medium" pitchFamily="34" charset="-78"/>
              </a:rPr>
              <a:t>إجمالي العينات التي تم تحليلها</a:t>
            </a:r>
          </a:p>
        </p:txBody>
      </p:sp>
    </p:spTree>
    <p:extLst>
      <p:ext uri="{BB962C8B-B14F-4D97-AF65-F5344CB8AC3E}">
        <p14:creationId xmlns:p14="http://schemas.microsoft.com/office/powerpoint/2010/main" val="262636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771323"/>
              </p:ext>
            </p:extLst>
          </p:nvPr>
        </p:nvGraphicFramePr>
        <p:xfrm>
          <a:off x="865613" y="1760843"/>
          <a:ext cx="2577830" cy="1000247"/>
        </p:xfrm>
        <a:graphic>
          <a:graphicData uri="http://schemas.openxmlformats.org/drawingml/2006/table">
            <a:tbl>
              <a:tblPr rtl="1" firstRow="1" firstCol="1" bandRow="1">
                <a:tableStyleId>{46F890A9-2807-4EBB-B81D-B2AA78EC7F39}</a:tableStyleId>
              </a:tblPr>
              <a:tblGrid>
                <a:gridCol w="57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5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سلطة خضراء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خس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طحينة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بيض مسلوق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bg1"/>
                          </a:solidFill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حمص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721" marR="55721" marT="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145132" y="1362242"/>
            <a:ext cx="3373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اعداد العينات الملوثة حسب نوع البكتيريا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مخطط 9"/>
          <p:cNvGraphicFramePr/>
          <p:nvPr>
            <p:extLst>
              <p:ext uri="{D42A27DB-BD31-4B8C-83A1-F6EECF244321}">
                <p14:modId xmlns:p14="http://schemas.microsoft.com/office/powerpoint/2010/main" val="3225966349"/>
              </p:ext>
            </p:extLst>
          </p:nvPr>
        </p:nvGraphicFramePr>
        <p:xfrm>
          <a:off x="539462" y="3617857"/>
          <a:ext cx="3585066" cy="26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مستطيل 18"/>
          <p:cNvSpPr/>
          <p:nvPr/>
        </p:nvSpPr>
        <p:spPr>
          <a:xfrm>
            <a:off x="4870745" y="3264967"/>
            <a:ext cx="4647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نتائج قياس الأثر المتبقي من المبيدات الحشرية في الأغذية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35D8B5-7A6C-4A78-AF9A-091E22BAD9EA}"/>
              </a:ext>
            </a:extLst>
          </p:cNvPr>
          <p:cNvSpPr/>
          <p:nvPr/>
        </p:nvSpPr>
        <p:spPr>
          <a:xfrm>
            <a:off x="2706231" y="747316"/>
            <a:ext cx="4985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التقرير أعمال ادارة ( مختبر السلامة الغذائية ) خلال الربع السنوي  الثالث 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DCE44FF2-924D-43BF-A0C5-E9CB0107F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4" name="Picture 2" descr="C:\Users\n-ali\Desktop\شعار الرؤية.png">
            <a:extLst>
              <a:ext uri="{FF2B5EF4-FFF2-40B4-BE49-F238E27FC236}">
                <a16:creationId xmlns:a16="http://schemas.microsoft.com/office/drawing/2014/main" id="{18B2CE58-1620-4ABB-90C2-F9921CE5B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6" name="TextBox 4">
            <a:extLst>
              <a:ext uri="{FF2B5EF4-FFF2-40B4-BE49-F238E27FC236}">
                <a16:creationId xmlns:a16="http://schemas.microsoft.com/office/drawing/2014/main" id="{4540FF28-DB28-4F1D-8DE9-1E6ACD71178D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2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3">
            <a:extLst>
              <a:ext uri="{FF2B5EF4-FFF2-40B4-BE49-F238E27FC236}">
                <a16:creationId xmlns:a16="http://schemas.microsoft.com/office/drawing/2014/main" id="{B649CB35-35CB-4368-A8F7-A432194FB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69496"/>
              </p:ext>
            </p:extLst>
          </p:nvPr>
        </p:nvGraphicFramePr>
        <p:xfrm>
          <a:off x="4011387" y="1759396"/>
          <a:ext cx="5720478" cy="1037164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1194486">
                  <a:extLst>
                    <a:ext uri="{9D8B030D-6E8A-4147-A177-3AD203B41FA5}">
                      <a16:colId xmlns:a16="http://schemas.microsoft.com/office/drawing/2014/main" val="371964891"/>
                    </a:ext>
                  </a:extLst>
                </a:gridCol>
                <a:gridCol w="1067072">
                  <a:extLst>
                    <a:ext uri="{9D8B030D-6E8A-4147-A177-3AD203B41FA5}">
                      <a16:colId xmlns:a16="http://schemas.microsoft.com/office/drawing/2014/main" val="3938460002"/>
                    </a:ext>
                  </a:extLst>
                </a:gridCol>
                <a:gridCol w="1114554">
                  <a:extLst>
                    <a:ext uri="{9D8B030D-6E8A-4147-A177-3AD203B41FA5}">
                      <a16:colId xmlns:a16="http://schemas.microsoft.com/office/drawing/2014/main" val="4782014"/>
                    </a:ext>
                  </a:extLst>
                </a:gridCol>
                <a:gridCol w="1536970">
                  <a:extLst>
                    <a:ext uri="{9D8B030D-6E8A-4147-A177-3AD203B41FA5}">
                      <a16:colId xmlns:a16="http://schemas.microsoft.com/office/drawing/2014/main" val="353828158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1692369497"/>
                    </a:ext>
                  </a:extLst>
                </a:gridCol>
              </a:tblGrid>
              <a:tr h="534244">
                <a:tc>
                  <a:txBody>
                    <a:bodyPr/>
                    <a:lstStyle/>
                    <a:p>
                      <a:pPr lvl="0" algn="ctr" rtl="1"/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اشريشياكولاي</a:t>
                      </a:r>
                      <a:endParaRPr lang="en-US" sz="900" b="1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r>
                        <a:rPr lang="ar-SA" sz="900" b="1" u="sng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E.coli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 </a:t>
                      </a:r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سالمونيلا (</a:t>
                      </a:r>
                      <a:r>
                        <a:rPr lang="en-US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Salmonella</a:t>
                      </a: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latin typeface="SST Arabic Medium" pitchFamily="34" charset="-78"/>
                          <a:cs typeface="SST Arabic Medium" pitchFamily="34" charset="-78"/>
                        </a:rPr>
                        <a:t>بسيلس سيريس (</a:t>
                      </a:r>
                      <a:r>
                        <a:rPr lang="en-US" sz="900" b="1" dirty="0"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u="sng" dirty="0">
                          <a:latin typeface="SST Arabic Medium" pitchFamily="34" charset="-78"/>
                          <a:cs typeface="SST Arabic Medium" pitchFamily="34" charset="-78"/>
                        </a:rPr>
                        <a:t>Bacillus</a:t>
                      </a:r>
                      <a:r>
                        <a:rPr lang="en-US" sz="900" b="1" dirty="0"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900" b="1" u="sng" dirty="0">
                          <a:latin typeface="SST Arabic Medium" pitchFamily="34" charset="-78"/>
                          <a:cs typeface="SST Arabic Medium" pitchFamily="34" charset="-78"/>
                        </a:rPr>
                        <a:t>Cereus</a:t>
                      </a: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ستافيلوكوكس </a:t>
                      </a:r>
                      <a:r>
                        <a:rPr lang="ar-SA" sz="900" b="1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أوريس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800" b="1" u="sng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Staphylococcus </a:t>
                      </a:r>
                      <a:r>
                        <a:rPr lang="en-US" sz="800" b="1" u="none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800" b="1" u="sng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aureus</a:t>
                      </a:r>
                      <a:endParaRPr lang="en-US" sz="800" b="1" u="sng" dirty="0"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كوليفورم</a:t>
                      </a:r>
                      <a:r>
                        <a:rPr lang="ar-SA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 )</a:t>
                      </a:r>
                      <a:r>
                        <a:rPr lang="en-US" sz="900" b="1" u="sng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Coliform</a:t>
                      </a:r>
                      <a:r>
                        <a:rPr lang="en-US" sz="9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</a:t>
                      </a:r>
                    </a:p>
                    <a:p>
                      <a:pPr lvl="0"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41302"/>
                  </a:ext>
                </a:extLst>
              </a:tr>
              <a:tr h="454281"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71</a:t>
                      </a:r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)عينة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(2)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(0) عينة ملوثة</a:t>
                      </a:r>
                    </a:p>
                    <a:p>
                      <a:pPr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(32)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(0) </a:t>
                      </a:r>
                      <a:r>
                        <a:rPr lang="ar-SA" sz="900" b="1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  <a:p>
                      <a:pPr algn="ctr" rtl="1"/>
                      <a:endParaRPr lang="ar-SA" sz="900" b="1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28608"/>
                  </a:ext>
                </a:extLst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982345" y="3418856"/>
            <a:ext cx="2694562" cy="39800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100" dirty="0">
              <a:solidFill>
                <a:schemeClr val="tx1"/>
              </a:solidFill>
            </a:endParaRPr>
          </a:p>
          <a:p>
            <a:pPr algn="ctr"/>
            <a:endParaRPr lang="ar-SA" sz="1100" dirty="0">
              <a:solidFill>
                <a:schemeClr val="tx1"/>
              </a:solidFill>
            </a:endParaRPr>
          </a:p>
          <a:p>
            <a:pPr algn="ctr"/>
            <a:r>
              <a:rPr lang="ar-SA" sz="1000" b="1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العينات الأكثر تلوثا في نطاق العاصمة المقدسة</a:t>
            </a:r>
          </a:p>
          <a:p>
            <a:pPr algn="ctr"/>
            <a:endParaRPr lang="ar-SA" dirty="0"/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54610"/>
              </p:ext>
            </p:extLst>
          </p:nvPr>
        </p:nvGraphicFramePr>
        <p:xfrm>
          <a:off x="4204545" y="3621128"/>
          <a:ext cx="5367540" cy="2624028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4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538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نوع العينة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مطابق</a:t>
                      </a:r>
                      <a:endParaRPr lang="ar-SA" sz="110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مطابق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كزبرة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بقدونس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2356347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جرجير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413936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خس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29343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حبق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645315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نعناع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144727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ملوخية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5342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رجلة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993586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الإجمالي</a:t>
                      </a:r>
                      <a:endParaRPr lang="ar-SA" sz="105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105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3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676157" y="760147"/>
            <a:ext cx="48943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 الثالث  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graphicFrame>
        <p:nvGraphicFramePr>
          <p:cNvPr id="8" name="جدول 16">
            <a:extLst>
              <a:ext uri="{FF2B5EF4-FFF2-40B4-BE49-F238E27FC236}">
                <a16:creationId xmlns:a16="http://schemas.microsoft.com/office/drawing/2014/main" id="{8FCBA3E4-D8D8-4096-AB51-4B366D7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64877"/>
              </p:ext>
            </p:extLst>
          </p:nvPr>
        </p:nvGraphicFramePr>
        <p:xfrm>
          <a:off x="5536454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المياه </a:t>
                      </a:r>
                      <a:endParaRPr lang="en-US" sz="1400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latin typeface="SST Arabic Medium" pitchFamily="34" charset="-78"/>
                          <a:cs typeface="SST Arabic Medium" pitchFamily="34" charset="-78"/>
                        </a:rPr>
                        <a:t>14535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latin typeface="SST Arabic Medium" pitchFamily="34" charset="-78"/>
                          <a:cs typeface="SST Arabic Medium" pitchFamily="34" charset="-78"/>
                        </a:rPr>
                        <a:t>969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A7975F9E-0F76-4294-9C51-2A2C1C2C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13345"/>
              </p:ext>
            </p:extLst>
          </p:nvPr>
        </p:nvGraphicFramePr>
        <p:xfrm>
          <a:off x="1237528" y="1865620"/>
          <a:ext cx="3443304" cy="114540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38180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الأغذية </a:t>
                      </a:r>
                      <a:endParaRPr lang="en-US" sz="1400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latin typeface="SST Arabic Medium" pitchFamily="34" charset="-78"/>
                          <a:cs typeface="SST Arabic Medium" pitchFamily="34" charset="-78"/>
                        </a:rPr>
                        <a:t>9886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latin typeface="SST Arabic Medium" pitchFamily="34" charset="-78"/>
                          <a:cs typeface="SST Arabic Medium" pitchFamily="34" charset="-78"/>
                        </a:rPr>
                        <a:t>4943</a:t>
                      </a:r>
                      <a:endParaRPr lang="en-US" sz="12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25" name="مخطط 24">
            <a:extLst>
              <a:ext uri="{FF2B5EF4-FFF2-40B4-BE49-F238E27FC236}">
                <a16:creationId xmlns:a16="http://schemas.microsoft.com/office/drawing/2014/main" id="{54566922-91CF-4658-882C-9C41F931B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056849"/>
              </p:ext>
            </p:extLst>
          </p:nvPr>
        </p:nvGraphicFramePr>
        <p:xfrm>
          <a:off x="865613" y="3264532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مخطط 26">
            <a:extLst>
              <a:ext uri="{FF2B5EF4-FFF2-40B4-BE49-F238E27FC236}">
                <a16:creationId xmlns:a16="http://schemas.microsoft.com/office/drawing/2014/main" id="{BD04C697-0093-42A6-9153-BBA494889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790768"/>
              </p:ext>
            </p:extLst>
          </p:nvPr>
        </p:nvGraphicFramePr>
        <p:xfrm>
          <a:off x="5215665" y="3264532"/>
          <a:ext cx="4014687" cy="302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</p:spTree>
    <p:extLst>
      <p:ext uri="{BB962C8B-B14F-4D97-AF65-F5344CB8AC3E}">
        <p14:creationId xmlns:p14="http://schemas.microsoft.com/office/powerpoint/2010/main" val="131060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290150" y="728290"/>
            <a:ext cx="5673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 الثالث  2021م</a:t>
            </a:r>
            <a:endParaRPr lang="en-US" sz="14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548310" y="2225529"/>
            <a:ext cx="3324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تدريب الطلاب من الجامعات والكليات </a:t>
            </a:r>
            <a:r>
              <a:rPr lang="ar-SA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: 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54369"/>
              </p:ext>
            </p:extLst>
          </p:nvPr>
        </p:nvGraphicFramePr>
        <p:xfrm>
          <a:off x="1603101" y="5034380"/>
          <a:ext cx="7326891" cy="766926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2442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عدد المعاملات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منجزة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latin typeface="SST Arabic Medium" pitchFamily="34" charset="-78"/>
                          <a:cs typeface="SST Arabic Medium" pitchFamily="34" charset="-78"/>
                        </a:rPr>
                        <a:t>غير منجزة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latin typeface="SST Arabic Medium" pitchFamily="34" charset="-78"/>
                          <a:cs typeface="SST Arabic Medium" pitchFamily="34" charset="-78"/>
                        </a:rPr>
                        <a:t>11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latin typeface="SST Arabic Medium" pitchFamily="34" charset="-78"/>
                          <a:cs typeface="SST Arabic Medium" pitchFamily="34" charset="-78"/>
                        </a:rPr>
                        <a:t>11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110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مستطيل 20"/>
          <p:cNvSpPr/>
          <p:nvPr/>
        </p:nvSpPr>
        <p:spPr>
          <a:xfrm>
            <a:off x="7246207" y="4719445"/>
            <a:ext cx="1662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16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المعاملات:</a:t>
            </a:r>
            <a:endParaRPr lang="en-US" sz="16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9495"/>
              </p:ext>
            </p:extLst>
          </p:nvPr>
        </p:nvGraphicFramePr>
        <p:xfrm>
          <a:off x="1603101" y="2622991"/>
          <a:ext cx="7287980" cy="1428948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0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4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م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الجهة الطالبة للتدريب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القسم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عدد المتدربين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جامعة ام القرى 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كيمياء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en-US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35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61390" algn="l"/>
                        </a:tabLst>
                        <a:defRPr/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جامعة ام القرى </a:t>
                      </a:r>
                      <a:endParaRPr lang="en-US" sz="1100" b="1" dirty="0" smtClean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ميكروبيولوجي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49937128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 smtClean="0">
                          <a:effectLst/>
                          <a:latin typeface="Calibri"/>
                          <a:ea typeface="Calibri"/>
                          <a:cs typeface="AL-Mohanad" pitchFamily="2" charset="-78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L-Mohanad" pitchFamily="2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جامعة جدة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ميكروبيولوجي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3389850702"/>
                  </a:ext>
                </a:extLst>
              </a:tr>
              <a:tr h="20441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أعداد الطلاب المتدربين</a:t>
                      </a:r>
                      <a:endParaRPr lang="en-US" sz="110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1100" b="1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37</a:t>
                      </a:r>
                      <a:endParaRPr lang="en-US" sz="1100" b="1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3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F0607CBFC0A48AC000B463F129995" ma:contentTypeVersion="2" ma:contentTypeDescription="Create a new document." ma:contentTypeScope="" ma:versionID="82505e0e25c5e730be462b1145030845">
  <xsd:schema xmlns:xsd="http://www.w3.org/2001/XMLSchema" xmlns:xs="http://www.w3.org/2001/XMLSchema" xmlns:p="http://schemas.microsoft.com/office/2006/metadata/properties" xmlns:ns1="http://schemas.microsoft.com/sharepoint/v3" xmlns:ns2="8dd50704-a986-440b-82ca-27e593c14e53" targetNamespace="http://schemas.microsoft.com/office/2006/metadata/properties" ma:root="true" ma:fieldsID="97c1e67754b1f7d68ac7c87483b8eabf" ns1:_="" ns2:_="">
    <xsd:import namespace="http://schemas.microsoft.com/sharepoint/v3"/>
    <xsd:import namespace="8dd50704-a986-440b-82ca-27e593c14e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50704-a986-440b-82ca-27e593c14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6DDF9B-BA76-4EF8-A903-969869428FD2}"/>
</file>

<file path=customXml/itemProps2.xml><?xml version="1.0" encoding="utf-8"?>
<ds:datastoreItem xmlns:ds="http://schemas.openxmlformats.org/officeDocument/2006/customXml" ds:itemID="{75B81244-3757-42B2-97A4-437D6EB81E65}"/>
</file>

<file path=customXml/itemProps3.xml><?xml version="1.0" encoding="utf-8"?>
<ds:datastoreItem xmlns:ds="http://schemas.openxmlformats.org/officeDocument/2006/customXml" ds:itemID="{D7854F59-46E5-4130-BC57-05BC0B9F2A55}"/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464</Words>
  <Application>Microsoft Office PowerPoint</Application>
  <PresentationFormat>A4 Paper (210x297 mm)</PresentationFormat>
  <Paragraphs>262</Paragraphs>
  <Slides>5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6" baseType="lpstr">
      <vt:lpstr>AL-Mohanad</vt:lpstr>
      <vt:lpstr>Arial</vt:lpstr>
      <vt:lpstr>Calibri</vt:lpstr>
      <vt:lpstr>Microsoft Sans Serif</vt:lpstr>
      <vt:lpstr>PT Bold Heading</vt:lpstr>
      <vt:lpstr>SST Arabic Medium</vt:lpstr>
      <vt:lpstr>Times New Roman</vt:lpstr>
      <vt:lpstr>Traditional Arabic</vt:lpstr>
      <vt:lpstr>Urdu Typesetting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بشير مصطفى ابو نجم</dc:creator>
  <cp:lastModifiedBy>نايف يوسف حسن</cp:lastModifiedBy>
  <cp:revision>295</cp:revision>
  <cp:lastPrinted>2021-04-04T08:35:50Z</cp:lastPrinted>
  <dcterms:created xsi:type="dcterms:W3CDTF">2019-02-03T10:41:56Z</dcterms:created>
  <dcterms:modified xsi:type="dcterms:W3CDTF">2021-11-16T06:59:06Z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0x010100B28F0607CBFC0A48AC000B463F129995</vt:lpwstr>
  </property>
</Properties>
</file>