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6.xml" ContentType="application/vnd.openxmlformats-officedocument.drawingml.char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"/>
  </p:notesMasterIdLst>
  <p:sldIdLst>
    <p:sldId id="273" r:id="rId2"/>
    <p:sldId id="272" r:id="rId3"/>
    <p:sldId id="280" r:id="rId4"/>
    <p:sldId id="281" r:id="rId5"/>
  </p:sldIdLst>
  <p:sldSz cx="9906000" cy="6858000" type="A4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FF5050"/>
    <a:srgbClr val="FF3300"/>
    <a:srgbClr val="66FF33"/>
    <a:srgbClr val="99FF66"/>
    <a:srgbClr val="CCFF66"/>
    <a:srgbClr val="FFCC00"/>
    <a:srgbClr val="FF9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نمط ذو نسُق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8829" autoAdjust="0"/>
  </p:normalViewPr>
  <p:slideViewPr>
    <p:cSldViewPr snapToGrid="0">
      <p:cViewPr varScale="1">
        <p:scale>
          <a:sx n="91" d="100"/>
          <a:sy n="91" d="100"/>
        </p:scale>
        <p:origin x="11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SA" dirty="0">
                <a:cs typeface="AL-Mohanad" pitchFamily="2" charset="-78"/>
              </a:rPr>
              <a:t>إجمالي العينات التي تم تحليلها</a:t>
            </a:r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  <c:spPr>
        <a:gradFill flip="none" rotWithShape="1">
          <a:gsLst>
            <a:gs pos="77000">
              <a:schemeClr val="accent3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</c:spPr>
    </c:floor>
    <c:sideWall>
      <c:thickness val="0"/>
      <c:spPr>
        <a:gradFill flip="none" rotWithShape="1">
          <a:gsLst>
            <a:gs pos="77000">
              <a:schemeClr val="accent3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sideWall>
    <c:backWall>
      <c:thickness val="0"/>
      <c:spPr>
        <a:gradFill flip="none" rotWithShape="1">
          <a:gsLst>
            <a:gs pos="77000">
              <a:schemeClr val="accent3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عينات التي تم تحليلها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C8DF-470E-8ADC-42A3193060B9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C8DF-470E-8ADC-42A3193060B9}"/>
              </c:ext>
            </c:extLst>
          </c:dPt>
          <c:dLbls>
            <c:dLbl>
              <c:idx val="0"/>
              <c:layout>
                <c:manualLayout>
                  <c:x val="4.8163090083181608E-3"/>
                  <c:y val="0.272779638181338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8DF-470E-8ADC-42A3193060B9}"/>
                </c:ext>
              </c:extLst>
            </c:dLbl>
            <c:dLbl>
              <c:idx val="1"/>
              <c:layout>
                <c:manualLayout>
                  <c:x val="4.8163090083181825E-3"/>
                  <c:y val="0.24384846443483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DF-470E-8ADC-42A3193060B9}"/>
                </c:ext>
              </c:extLst>
            </c:dLbl>
            <c:dLbl>
              <c:idx val="2"/>
              <c:layout>
                <c:manualLayout>
                  <c:x val="1.4448927024954461E-2"/>
                  <c:y val="-8.2663750768841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DF-470E-8ADC-42A3193060B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ورقة1!$A$2:$A$4</c:f>
              <c:strCache>
                <c:ptCount val="3"/>
                <c:pt idx="0">
                  <c:v>المجموع الكلي</c:v>
                </c:pt>
                <c:pt idx="1">
                  <c:v>صالحة</c:v>
                </c:pt>
                <c:pt idx="2">
                  <c:v>غير صالحة</c:v>
                </c:pt>
              </c:strCache>
            </c:strRef>
          </c:cat>
          <c:val>
            <c:numRef>
              <c:f>ورقة1!$B$2:$B$4</c:f>
              <c:numCache>
                <c:formatCode>General</c:formatCode>
                <c:ptCount val="3"/>
                <c:pt idx="0">
                  <c:v>1677</c:v>
                </c:pt>
                <c:pt idx="1">
                  <c:v>1634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DF-470E-8ADC-42A3193060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031808"/>
        <c:axId val="128861888"/>
        <c:axId val="38305792"/>
      </c:bar3DChart>
      <c:catAx>
        <c:axId val="3903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861888"/>
        <c:crosses val="autoZero"/>
        <c:auto val="1"/>
        <c:lblAlgn val="ctr"/>
        <c:lblOffset val="100"/>
        <c:noMultiLvlLbl val="0"/>
      </c:catAx>
      <c:valAx>
        <c:axId val="128861888"/>
        <c:scaling>
          <c:orientation val="minMax"/>
        </c:scaling>
        <c:delete val="0"/>
        <c:axPos val="l"/>
        <c:majorGridlines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crossAx val="39031808"/>
        <c:crosses val="autoZero"/>
        <c:crossBetween val="between"/>
      </c:valAx>
      <c:serAx>
        <c:axId val="38305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28861888"/>
        <c:crosses val="autoZero"/>
      </c:serAx>
    </c:plotArea>
    <c:plotVisOnly val="1"/>
    <c:dispBlanksAs val="gap"/>
    <c:showDLblsOverMax val="0"/>
  </c:chart>
  <c:spPr>
    <a:noFill/>
    <a:ln>
      <a:solidFill>
        <a:schemeClr val="bg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SA" sz="1600" dirty="0">
                <a:cs typeface="AL-Mohanad" pitchFamily="2" charset="-78"/>
              </a:rPr>
              <a:t>أعداد العينات حسب نطاق البلديات</a:t>
            </a:r>
          </a:p>
        </c:rich>
      </c:tx>
      <c:layout/>
      <c:overlay val="0"/>
    </c:title>
    <c:autoTitleDeleted val="0"/>
    <c:view3D>
      <c:rotX val="40"/>
      <c:rotY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1-34CE-4CAA-A0E0-F26E3563DD75}"/>
              </c:ext>
            </c:extLst>
          </c:dPt>
          <c:dPt>
            <c:idx val="1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3-34CE-4CAA-A0E0-F26E3563DD75}"/>
              </c:ext>
            </c:extLst>
          </c:dPt>
          <c:dPt>
            <c:idx val="2"/>
            <c:invertIfNegative val="0"/>
            <c:bubble3D val="0"/>
            <c:spPr>
              <a:solidFill>
                <a:srgbClr val="66FF99"/>
              </a:solidFill>
            </c:spPr>
            <c:extLst>
              <c:ext xmlns:c16="http://schemas.microsoft.com/office/drawing/2014/chart" uri="{C3380CC4-5D6E-409C-BE32-E72D297353CC}">
                <c16:uniqueId val="{00000005-34CE-4CAA-A0E0-F26E3563DD75}"/>
              </c:ext>
            </c:extLst>
          </c:dPt>
          <c:dPt>
            <c:idx val="3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34CE-4CAA-A0E0-F26E3563DD75}"/>
              </c:ext>
            </c:extLst>
          </c:dPt>
          <c:dPt>
            <c:idx val="4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9-34CE-4CAA-A0E0-F26E3563DD75}"/>
              </c:ext>
            </c:extLst>
          </c:dPt>
          <c:dPt>
            <c:idx val="5"/>
            <c:invertIfNegative val="0"/>
            <c:bubble3D val="0"/>
            <c:spPr>
              <a:solidFill>
                <a:srgbClr val="66FF99"/>
              </a:solidFill>
            </c:spPr>
            <c:extLst>
              <c:ext xmlns:c16="http://schemas.microsoft.com/office/drawing/2014/chart" uri="{C3380CC4-5D6E-409C-BE32-E72D297353CC}">
                <c16:uniqueId val="{0000000B-34CE-4CAA-A0E0-F26E3563DD75}"/>
              </c:ext>
            </c:extLst>
          </c:dPt>
          <c:dPt>
            <c:idx val="6"/>
            <c:invertIfNegative val="0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D-34CE-4CAA-A0E0-F26E3563DD75}"/>
              </c:ext>
            </c:extLst>
          </c:dPt>
          <c:dPt>
            <c:idx val="7"/>
            <c:invertIfNegative val="0"/>
            <c:bubble3D val="0"/>
            <c:spPr>
              <a:solidFill>
                <a:srgbClr val="0099CC"/>
              </a:solidFill>
            </c:spPr>
            <c:extLst>
              <c:ext xmlns:c16="http://schemas.microsoft.com/office/drawing/2014/chart" uri="{C3380CC4-5D6E-409C-BE32-E72D297353CC}">
                <c16:uniqueId val="{0000000F-34CE-4CAA-A0E0-F26E3563DD75}"/>
              </c:ext>
            </c:extLst>
          </c:dPt>
          <c:dPt>
            <c:idx val="8"/>
            <c:invertIfNegative val="0"/>
            <c:bubble3D val="0"/>
            <c:spPr>
              <a:solidFill>
                <a:srgbClr val="0066CC"/>
              </a:solidFill>
            </c:spPr>
            <c:extLst>
              <c:ext xmlns:c16="http://schemas.microsoft.com/office/drawing/2014/chart" uri="{C3380CC4-5D6E-409C-BE32-E72D297353CC}">
                <c16:uniqueId val="{00000011-34CE-4CAA-A0E0-F26E3563DD75}"/>
              </c:ext>
            </c:extLst>
          </c:dPt>
          <c:dPt>
            <c:idx val="9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13-34CE-4CAA-A0E0-F26E3563DD75}"/>
              </c:ext>
            </c:extLst>
          </c:dPt>
          <c:dPt>
            <c:idx val="10"/>
            <c:invertIfNegative val="0"/>
            <c:bubble3D val="0"/>
            <c:spPr>
              <a:solidFill>
                <a:srgbClr val="3333CC"/>
              </a:solidFill>
            </c:spPr>
            <c:extLst>
              <c:ext xmlns:c16="http://schemas.microsoft.com/office/drawing/2014/chart" uri="{C3380CC4-5D6E-409C-BE32-E72D297353CC}">
                <c16:uniqueId val="{00000015-34CE-4CAA-A0E0-F26E3563DD75}"/>
              </c:ext>
            </c:extLst>
          </c:dPt>
          <c:dPt>
            <c:idx val="11"/>
            <c:invertIfNegative val="0"/>
            <c:bubble3D val="0"/>
            <c:spPr>
              <a:solidFill>
                <a:srgbClr val="6600FF"/>
              </a:solidFill>
            </c:spPr>
            <c:extLst>
              <c:ext xmlns:c16="http://schemas.microsoft.com/office/drawing/2014/chart" uri="{C3380CC4-5D6E-409C-BE32-E72D297353CC}">
                <c16:uniqueId val="{00000017-34CE-4CAA-A0E0-F26E3563DD75}"/>
              </c:ext>
            </c:extLst>
          </c:dPt>
          <c:dPt>
            <c:idx val="12"/>
            <c:invertIfNegative val="0"/>
            <c:bubble3D val="0"/>
            <c:spPr>
              <a:solidFill>
                <a:srgbClr val="9933FF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33CC"/>
              </a:solidFill>
            </c:spPr>
          </c:dPt>
          <c:dLbls>
            <c:spPr>
              <a:scene3d>
                <a:camera prst="orthographicFront"/>
                <a:lightRig rig="threePt" dir="t"/>
              </a:scene3d>
              <a:sp3d>
                <a:bevelT h="6350"/>
              </a:sp3d>
            </c:spPr>
            <c:txPr>
              <a:bodyPr/>
              <a:lstStyle/>
              <a:p>
                <a:pPr>
                  <a:defRPr sz="800"/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ورقة1!$A$2:$A$15</c:f>
              <c:strCache>
                <c:ptCount val="14"/>
                <c:pt idx="0">
                  <c:v>الشوقية</c:v>
                </c:pt>
                <c:pt idx="1">
                  <c:v>العزيزية</c:v>
                </c:pt>
                <c:pt idx="2">
                  <c:v>المسفلة</c:v>
                </c:pt>
                <c:pt idx="3">
                  <c:v>العمره</c:v>
                </c:pt>
                <c:pt idx="4">
                  <c:v>المعابدة</c:v>
                </c:pt>
                <c:pt idx="5">
                  <c:v>العتيبية</c:v>
                </c:pt>
                <c:pt idx="6">
                  <c:v>جنوب مكة</c:v>
                </c:pt>
                <c:pt idx="7">
                  <c:v>الشرائع</c:v>
                </c:pt>
                <c:pt idx="8">
                  <c:v>بحرة</c:v>
                </c:pt>
                <c:pt idx="9">
                  <c:v>الغزة</c:v>
                </c:pt>
                <c:pt idx="10">
                  <c:v>المنشآت التجارية</c:v>
                </c:pt>
                <c:pt idx="11">
                  <c:v>أجياد</c:v>
                </c:pt>
                <c:pt idx="12">
                  <c:v>الجموم</c:v>
                </c:pt>
                <c:pt idx="13">
                  <c:v>عسفان</c:v>
                </c:pt>
              </c:strCache>
            </c:strRef>
          </c:cat>
          <c:val>
            <c:numRef>
              <c:f>ورقة1!$B$2:$B$15</c:f>
              <c:numCache>
                <c:formatCode>General</c:formatCode>
                <c:ptCount val="14"/>
                <c:pt idx="0">
                  <c:v>264</c:v>
                </c:pt>
                <c:pt idx="1">
                  <c:v>254</c:v>
                </c:pt>
                <c:pt idx="2">
                  <c:v>229</c:v>
                </c:pt>
                <c:pt idx="3">
                  <c:v>208</c:v>
                </c:pt>
                <c:pt idx="4">
                  <c:v>180</c:v>
                </c:pt>
                <c:pt idx="5">
                  <c:v>139</c:v>
                </c:pt>
                <c:pt idx="6">
                  <c:v>121</c:v>
                </c:pt>
                <c:pt idx="7">
                  <c:v>118</c:v>
                </c:pt>
                <c:pt idx="8">
                  <c:v>62</c:v>
                </c:pt>
                <c:pt idx="9">
                  <c:v>57</c:v>
                </c:pt>
                <c:pt idx="10">
                  <c:v>24</c:v>
                </c:pt>
                <c:pt idx="11">
                  <c:v>21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4CE-4CAA-A0E0-F26E3563D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63"/>
        <c:shape val="cylinder"/>
        <c:axId val="38970880"/>
        <c:axId val="128863616"/>
        <c:axId val="0"/>
      </c:bar3DChart>
      <c:catAx>
        <c:axId val="38970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cs typeface="AL-Mohanad" pitchFamily="2" charset="-78"/>
              </a:defRPr>
            </a:pPr>
            <a:endParaRPr lang="ar-SA"/>
          </a:p>
        </c:txPr>
        <c:crossAx val="128863616"/>
        <c:crosses val="autoZero"/>
        <c:auto val="1"/>
        <c:lblAlgn val="ctr"/>
        <c:lblOffset val="100"/>
        <c:noMultiLvlLbl val="0"/>
      </c:catAx>
      <c:valAx>
        <c:axId val="128863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ar-SA"/>
          </a:p>
        </c:txPr>
        <c:crossAx val="38970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ar-SA" dirty="0">
                <a:cs typeface="AL-Mohanad" pitchFamily="2" charset="-78"/>
              </a:rPr>
              <a:t>نسبة العينات الملوثة في نطاق البلديات</a:t>
            </a:r>
          </a:p>
        </c:rich>
      </c:tx>
      <c:layout>
        <c:manualLayout>
          <c:xMode val="edge"/>
          <c:yMode val="edge"/>
          <c:x val="0.33843195550293381"/>
          <c:y val="3.3401110527406339E-2"/>
        </c:manualLayout>
      </c:layout>
      <c:overlay val="0"/>
    </c:title>
    <c:autoTitleDeleted val="0"/>
    <c:view3D>
      <c:rotX val="10"/>
      <c:rotY val="0"/>
      <c:depthPercent val="1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216725819747023E-2"/>
          <c:y val="2.8391597999962326E-2"/>
          <c:w val="0.92071834072964009"/>
          <c:h val="0.8786205684075254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نسبة العينات الملوثة في نطاق البلدسات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B w="0"/>
              </a:sp3d>
            </c:spPr>
            <c:extLst>
              <c:ext xmlns:c16="http://schemas.microsoft.com/office/drawing/2014/chart" uri="{C3380CC4-5D6E-409C-BE32-E72D297353CC}">
                <c16:uniqueId val="{00000001-C0D3-4ADB-8A53-F927B59D5A93}"/>
              </c:ext>
            </c:extLst>
          </c:dPt>
          <c:dPt>
            <c:idx val="1"/>
            <c:invertIfNegative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3-C0D3-4ADB-8A53-F927B59D5A93}"/>
              </c:ext>
            </c:extLst>
          </c:dPt>
          <c:dPt>
            <c:idx val="2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5-C0D3-4ADB-8A53-F927B59D5A93}"/>
              </c:ext>
            </c:extLst>
          </c:dPt>
          <c:dPt>
            <c:idx val="3"/>
            <c:invertIfNegative val="0"/>
            <c:bubble3D val="0"/>
            <c:spPr>
              <a:solidFill>
                <a:srgbClr val="CC6600"/>
              </a:solidFill>
            </c:spPr>
            <c:extLst>
              <c:ext xmlns:c16="http://schemas.microsoft.com/office/drawing/2014/chart" uri="{C3380CC4-5D6E-409C-BE32-E72D297353CC}">
                <c16:uniqueId val="{00000007-C0D3-4ADB-8A53-F927B59D5A93}"/>
              </c:ext>
            </c:extLst>
          </c:dPt>
          <c:dPt>
            <c:idx val="4"/>
            <c:invertIfNegative val="0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9-C0D3-4ADB-8A53-F927B59D5A93}"/>
              </c:ext>
            </c:extLst>
          </c:dPt>
          <c:dPt>
            <c:idx val="5"/>
            <c:invertIfNegative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B-C0D3-4ADB-8A53-F927B59D5A93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D-C0D3-4ADB-8A53-F927B59D5A93}"/>
              </c:ext>
            </c:extLst>
          </c:dPt>
          <c:dPt>
            <c:idx val="7"/>
            <c:invertIfNegative val="0"/>
            <c:bubble3D val="0"/>
            <c:spPr>
              <a:solidFill>
                <a:srgbClr val="CCFF66"/>
              </a:solidFill>
            </c:spPr>
            <c:extLst>
              <c:ext xmlns:c16="http://schemas.microsoft.com/office/drawing/2014/chart" uri="{C3380CC4-5D6E-409C-BE32-E72D297353CC}">
                <c16:uniqueId val="{0000000F-C0D3-4ADB-8A53-F927B59D5A93}"/>
              </c:ext>
            </c:extLst>
          </c:dPt>
          <c:dPt>
            <c:idx val="8"/>
            <c:invertIfNegative val="0"/>
            <c:bubble3D val="0"/>
            <c:spPr>
              <a:solidFill>
                <a:srgbClr val="99FF66"/>
              </a:solidFill>
            </c:spPr>
            <c:extLst>
              <c:ext xmlns:c16="http://schemas.microsoft.com/office/drawing/2014/chart" uri="{C3380CC4-5D6E-409C-BE32-E72D297353CC}">
                <c16:uniqueId val="{00000011-C0D3-4ADB-8A53-F927B59D5A93}"/>
              </c:ext>
            </c:extLst>
          </c:dPt>
          <c:dPt>
            <c:idx val="9"/>
            <c:invertIfNegative val="0"/>
            <c:bubble3D val="0"/>
            <c:spPr>
              <a:solidFill>
                <a:srgbClr val="66FF33"/>
              </a:solidFill>
            </c:spPr>
            <c:extLst>
              <c:ext xmlns:c16="http://schemas.microsoft.com/office/drawing/2014/chart" uri="{C3380CC4-5D6E-409C-BE32-E72D297353CC}">
                <c16:uniqueId val="{00000013-C0D3-4ADB-8A53-F927B59D5A93}"/>
              </c:ext>
            </c:extLst>
          </c:dPt>
          <c:dPt>
            <c:idx val="10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15-C0D3-4ADB-8A53-F927B59D5A93}"/>
              </c:ext>
            </c:extLst>
          </c:dPt>
          <c:dPt>
            <c:idx val="11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17-C0D3-4ADB-8A53-F927B59D5A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cs typeface="AL-Mohanad" pitchFamily="2" charset="-78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ورقة1!$A$2:$A$15</c:f>
              <c:strCache>
                <c:ptCount val="14"/>
                <c:pt idx="0">
                  <c:v>المنشآت التجارية</c:v>
                </c:pt>
                <c:pt idx="1">
                  <c:v>بحرة</c:v>
                </c:pt>
                <c:pt idx="2">
                  <c:v>المعابدة</c:v>
                </c:pt>
                <c:pt idx="3">
                  <c:v>العزيزية</c:v>
                </c:pt>
                <c:pt idx="4">
                  <c:v>العمرة</c:v>
                </c:pt>
                <c:pt idx="5">
                  <c:v>جنوب مكة</c:v>
                </c:pt>
                <c:pt idx="6">
                  <c:v>العتيبية</c:v>
                </c:pt>
                <c:pt idx="7">
                  <c:v>الشرائع</c:v>
                </c:pt>
                <c:pt idx="8">
                  <c:v>الشوقية</c:v>
                </c:pt>
                <c:pt idx="9">
                  <c:v>المسفلة</c:v>
                </c:pt>
                <c:pt idx="10">
                  <c:v>الغزة</c:v>
                </c:pt>
                <c:pt idx="11">
                  <c:v>أجياد</c:v>
                </c:pt>
                <c:pt idx="12">
                  <c:v>الجموم</c:v>
                </c:pt>
                <c:pt idx="13">
                  <c:v>عسفان</c:v>
                </c:pt>
              </c:strCache>
            </c:strRef>
          </c:cat>
          <c:val>
            <c:numRef>
              <c:f>ورقة1!$B$2:$B$15</c:f>
              <c:numCache>
                <c:formatCode>0.0%</c:formatCode>
                <c:ptCount val="14"/>
                <c:pt idx="0">
                  <c:v>0.20799999999999999</c:v>
                </c:pt>
                <c:pt idx="1">
                  <c:v>4.8000000000000001E-2</c:v>
                </c:pt>
                <c:pt idx="2">
                  <c:v>3.4000000000000002E-2</c:v>
                </c:pt>
                <c:pt idx="3">
                  <c:v>3.2000000000000001E-2</c:v>
                </c:pt>
                <c:pt idx="4">
                  <c:v>2.9000000000000001E-2</c:v>
                </c:pt>
                <c:pt idx="5">
                  <c:v>2.5000000000000001E-2</c:v>
                </c:pt>
                <c:pt idx="6">
                  <c:v>2.1999999999999999E-2</c:v>
                </c:pt>
                <c:pt idx="7">
                  <c:v>1.7000000000000001E-2</c:v>
                </c:pt>
                <c:pt idx="8">
                  <c:v>1.4999999999999999E-2</c:v>
                </c:pt>
                <c:pt idx="9">
                  <c:v>1.2999999999999999E-2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0D3-4ADB-8A53-F927B59D5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2"/>
        <c:gapDepth val="120"/>
        <c:shape val="box"/>
        <c:axId val="38969344"/>
        <c:axId val="128865344"/>
        <c:axId val="38307072"/>
      </c:bar3DChart>
      <c:catAx>
        <c:axId val="38969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cs typeface="AL-Mohanad" pitchFamily="2" charset="-78"/>
              </a:defRPr>
            </a:pPr>
            <a:endParaRPr lang="ar-SA"/>
          </a:p>
        </c:txPr>
        <c:crossAx val="128865344"/>
        <c:crosses val="autoZero"/>
        <c:auto val="1"/>
        <c:lblAlgn val="ctr"/>
        <c:lblOffset val="100"/>
        <c:noMultiLvlLbl val="0"/>
      </c:catAx>
      <c:valAx>
        <c:axId val="1288653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ar-SA"/>
          </a:p>
        </c:txPr>
        <c:crossAx val="38969344"/>
        <c:crosses val="autoZero"/>
        <c:crossBetween val="between"/>
      </c:valAx>
      <c:serAx>
        <c:axId val="38307072"/>
        <c:scaling>
          <c:orientation val="minMax"/>
        </c:scaling>
        <c:delete val="1"/>
        <c:axPos val="b"/>
        <c:majorTickMark val="out"/>
        <c:minorTickMark val="none"/>
        <c:tickLblPos val="nextTo"/>
        <c:crossAx val="12886534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ar-SA" sz="1400" dirty="0"/>
              <a:t>العينات الأكثر تلوثا في نطاق العاصمة المقدسة</a:t>
            </a:r>
          </a:p>
        </c:rich>
      </c:tx>
      <c:layout/>
      <c:overlay val="0"/>
    </c:title>
    <c:autoTitleDeleted val="0"/>
    <c:view3D>
      <c:rotX val="4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73832183330454E-2"/>
          <c:y val="0.13352500955162008"/>
          <c:w val="0.63630298474972813"/>
          <c:h val="0.75632957042758064"/>
        </c:manualLayout>
      </c:layout>
      <c:pie3D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العينات الأكثر تلوثا في نطاق العاصمة المقدسة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179A-48FA-AE05-FF08C3D4C764}"/>
              </c:ext>
            </c:extLst>
          </c:dPt>
          <c:dPt>
            <c:idx val="1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3-179A-48FA-AE05-FF08C3D4C764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5-179A-48FA-AE05-FF08C3D4C7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ورقة1!$A$2:$A$4</c:f>
              <c:strCache>
                <c:ptCount val="3"/>
                <c:pt idx="0">
                  <c:v>جرجير</c:v>
                </c:pt>
                <c:pt idx="1">
                  <c:v>سلطة خضراء</c:v>
                </c:pt>
                <c:pt idx="2">
                  <c:v>طحينة</c:v>
                </c:pt>
              </c:strCache>
            </c:strRef>
          </c:cat>
          <c:val>
            <c:numRef>
              <c:f>ورقة1!$B$2:$B$4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79A-48FA-AE05-FF08C3D4C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801824533282332"/>
          <c:y val="0.28337046343313899"/>
          <c:w val="0.24814377358500622"/>
          <c:h val="0.5551392544726631"/>
        </c:manualLayout>
      </c:layout>
      <c:overlay val="0"/>
      <c:txPr>
        <a:bodyPr/>
        <a:lstStyle/>
        <a:p>
          <a:pPr>
            <a:defRPr sz="1050"/>
          </a:pPr>
          <a:endParaRPr lang="ar-S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SA" dirty="0">
                <a:cs typeface="AL-Mohanad" pitchFamily="2" charset="-78"/>
              </a:rPr>
              <a:t>عينات الأغذية</a:t>
            </a:r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  <c:spPr>
        <a:gradFill>
          <a:gsLst>
            <a:gs pos="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floor>
    <c:sideWall>
      <c:thickness val="0"/>
      <c:spPr>
        <a:gradFill>
          <a:gsLst>
            <a:gs pos="69000">
              <a:schemeClr val="accent1">
                <a:lumMod val="60000"/>
                <a:lumOff val="4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69000">
              <a:schemeClr val="accent1">
                <a:lumMod val="60000"/>
                <a:lumOff val="4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الشهادات الصحية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1-BD64-4DCB-8FF4-0865A5A39C11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D64-4DCB-8FF4-0865A5A39C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ورقة1!$A$2:$A$3</c:f>
              <c:strCache>
                <c:ptCount val="2"/>
                <c:pt idx="0">
                  <c:v>عدد العينات</c:v>
                </c:pt>
                <c:pt idx="1">
                  <c:v>عدد الإختبارات</c:v>
                </c:pt>
              </c:strCache>
            </c:strRef>
          </c:cat>
          <c:val>
            <c:numRef>
              <c:f>ورقة1!$B$2:$B$3</c:f>
              <c:numCache>
                <c:formatCode>General</c:formatCode>
                <c:ptCount val="2"/>
                <c:pt idx="0">
                  <c:v>1368</c:v>
                </c:pt>
                <c:pt idx="1">
                  <c:v>1368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64-4DCB-8FF4-0865A5A39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8"/>
        <c:gapDepth val="110"/>
        <c:shape val="cylinder"/>
        <c:axId val="57393664"/>
        <c:axId val="39478976"/>
        <c:axId val="38308992"/>
      </c:bar3DChart>
      <c:catAx>
        <c:axId val="57393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ar-SA"/>
          </a:p>
        </c:txPr>
        <c:crossAx val="39478976"/>
        <c:crosses val="autoZero"/>
        <c:auto val="1"/>
        <c:lblAlgn val="ctr"/>
        <c:lblOffset val="100"/>
        <c:noMultiLvlLbl val="0"/>
      </c:catAx>
      <c:valAx>
        <c:axId val="3947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ar-SA"/>
          </a:p>
        </c:txPr>
        <c:crossAx val="57393664"/>
        <c:crosses val="autoZero"/>
        <c:crossBetween val="between"/>
      </c:valAx>
      <c:serAx>
        <c:axId val="38308992"/>
        <c:scaling>
          <c:orientation val="minMax"/>
        </c:scaling>
        <c:delete val="1"/>
        <c:axPos val="b"/>
        <c:majorTickMark val="out"/>
        <c:minorTickMark val="none"/>
        <c:tickLblPos val="nextTo"/>
        <c:crossAx val="3947897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SA" dirty="0">
                <a:cs typeface="AL-Mohanad" pitchFamily="2" charset="-78"/>
              </a:rPr>
              <a:t>عينات المياهـ</a:t>
            </a:r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  <c:spPr>
        <a:gradFill>
          <a:gsLst>
            <a:gs pos="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floor>
    <c:sideWall>
      <c:thickness val="0"/>
      <c:spPr>
        <a:gradFill>
          <a:gsLst>
            <a:gs pos="69000">
              <a:schemeClr val="accent1">
                <a:lumMod val="60000"/>
                <a:lumOff val="4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69000">
              <a:schemeClr val="accent1">
                <a:lumMod val="60000"/>
                <a:lumOff val="4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الشهادات الصحية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1-CE08-43AA-AA8C-F8B4EC4B992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E08-43AA-AA8C-F8B4EC4B99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ورقة1!$A$2:$A$3</c:f>
              <c:strCache>
                <c:ptCount val="2"/>
                <c:pt idx="0">
                  <c:v>عدد العينات</c:v>
                </c:pt>
                <c:pt idx="1">
                  <c:v>عدد الإختبارات</c:v>
                </c:pt>
              </c:strCache>
            </c:strRef>
          </c:cat>
          <c:val>
            <c:numRef>
              <c:f>ورقة1!$B$2:$B$3</c:f>
              <c:numCache>
                <c:formatCode>General</c:formatCode>
                <c:ptCount val="2"/>
                <c:pt idx="0">
                  <c:v>309</c:v>
                </c:pt>
                <c:pt idx="1">
                  <c:v>3090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08-43AA-AA8C-F8B4EC4B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8"/>
        <c:gapDepth val="110"/>
        <c:shape val="cylinder"/>
        <c:axId val="57811968"/>
        <c:axId val="57534720"/>
        <c:axId val="38308352"/>
      </c:bar3DChart>
      <c:catAx>
        <c:axId val="57811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ar-SA"/>
          </a:p>
        </c:txPr>
        <c:crossAx val="57534720"/>
        <c:crosses val="autoZero"/>
        <c:auto val="1"/>
        <c:lblAlgn val="ctr"/>
        <c:lblOffset val="100"/>
        <c:noMultiLvlLbl val="0"/>
      </c:catAx>
      <c:valAx>
        <c:axId val="57534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ar-SA"/>
          </a:p>
        </c:txPr>
        <c:crossAx val="57811968"/>
        <c:crosses val="autoZero"/>
        <c:crossBetween val="between"/>
      </c:valAx>
      <c:serAx>
        <c:axId val="38308352"/>
        <c:scaling>
          <c:orientation val="minMax"/>
        </c:scaling>
        <c:delete val="1"/>
        <c:axPos val="b"/>
        <c:majorTickMark val="out"/>
        <c:minorTickMark val="none"/>
        <c:tickLblPos val="nextTo"/>
        <c:crossAx val="5753472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D6B061-960A-483D-9CFC-5C986986493D}" type="datetimeFigureOut">
              <a:rPr lang="ar-SA" smtClean="0"/>
              <a:t>22/08/42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5201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7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40E483-1F44-450F-9947-F9C680DAC1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076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96B1-C6D4-4717-8DD1-A1081BAA704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22/08/42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6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7E18-1A7A-42F6-9FAB-A409A731924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22/08/42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5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DCD3-8938-4E6B-9B6E-F679FA5525D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22/08/42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8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6632-CF47-4580-9644-F7B86D7B447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22/08/42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4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E2F6-CA29-412B-BC48-DA06B3A84CE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22/08/42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77CC-2040-47C5-8BB4-3C12882E431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22/08/42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6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6792-D11B-4EAE-874A-F20AFD07E32F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22/08/42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0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62EE-94B4-4A52-9FCC-CDDD4EB10B45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22/08/42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2062-EC8D-4955-B518-B0C3130A567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22/08/42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4FB0-1629-4800-8052-134CE5A3C45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22/08/42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4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E6D6-81C3-41C6-ACB3-4EF6A8C140A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22/08/42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1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4AE6F-DF54-4E50-9B30-A75C342EBF41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22/08/42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6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8" name="مخطط انسيابي: معالجة متعاقبة 7"/>
          <p:cNvSpPr/>
          <p:nvPr/>
        </p:nvSpPr>
        <p:spPr>
          <a:xfrm>
            <a:off x="1219008" y="1881354"/>
            <a:ext cx="7220792" cy="2793294"/>
          </a:xfrm>
          <a:prstGeom prst="flowChartAlternateProcess">
            <a:avLst/>
          </a:prstGeom>
          <a:solidFill>
            <a:schemeClr val="bg2">
              <a:lumMod val="90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0"/>
              </a:spcBef>
            </a:pPr>
            <a:r>
              <a:rPr lang="ar-SA" altLang="ar-SA" sz="5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إدارة مختبر السلامة الغذائية</a:t>
            </a:r>
            <a:endParaRPr lang="ar-SA" altLang="ar-SA" sz="5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06" y="439801"/>
            <a:ext cx="1629783" cy="705827"/>
          </a:xfrm>
          <a:prstGeom prst="rect">
            <a:avLst/>
          </a:prstGeom>
          <a:noFill/>
        </p:spPr>
      </p:pic>
      <p:sp>
        <p:nvSpPr>
          <p:cNvPr id="2" name="Rectangle 6">
            <a:extLst>
              <a:ext uri="{FF2B5EF4-FFF2-40B4-BE49-F238E27FC236}">
                <a16:creationId xmlns:a16="http://schemas.microsoft.com/office/drawing/2014/main" id="{4D2C2F66-2649-4337-8688-0D36D2F8B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860" y="6277081"/>
            <a:ext cx="4031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/>
            <a:r>
              <a:rPr lang="ar-SA" alt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</a:rPr>
              <a:t>وكالة الخدمات – الإدارة العامة للمنشآت التجارية</a:t>
            </a:r>
            <a:r>
              <a:rPr lang="ar-SA" altLang="ar-SA" b="1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</a:rPr>
              <a:t>	</a:t>
            </a:r>
            <a:endParaRPr lang="en-US" altLang="ar-SA" sz="12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6E87329-26E1-4C7E-A1D2-38E83A3784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092" y="484742"/>
            <a:ext cx="1451539" cy="648072"/>
          </a:xfrm>
          <a:prstGeom prst="rect">
            <a:avLst/>
          </a:prstGeom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0ACD41C1-05FF-4E36-B7E5-211B3C14615C}"/>
              </a:ext>
            </a:extLst>
          </p:cNvPr>
          <p:cNvSpPr txBox="1"/>
          <p:nvPr/>
        </p:nvSpPr>
        <p:spPr>
          <a:xfrm>
            <a:off x="292467" y="6270652"/>
            <a:ext cx="1824538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rdu Typesetting" panose="03020402040406030203" pitchFamily="66" charset="-78"/>
                <a:cs typeface="Urdu Typesetting" panose="03020402040406030203" pitchFamily="66" charset="-78"/>
              </a:rPr>
              <a:t>www.holymakkah.gov.sa</a:t>
            </a:r>
            <a:endParaRPr lang="ar-SA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A9156F23-B56E-4F88-B7CB-840DBF237331}"/>
              </a:ext>
            </a:extLst>
          </p:cNvPr>
          <p:cNvSpPr txBox="1"/>
          <p:nvPr/>
        </p:nvSpPr>
        <p:spPr>
          <a:xfrm>
            <a:off x="7890819" y="6096259"/>
            <a:ext cx="26144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SA" altLang="ar-SA" sz="12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معد التقرير / أحمد صبغه</a:t>
            </a:r>
            <a:endParaRPr lang="en-US" altLang="ar-SA" sz="1200" b="1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340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256060" y="747316"/>
            <a:ext cx="44358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>
                <a:cs typeface="AL-Mohanad" pitchFamily="2" charset="-78"/>
              </a:rPr>
              <a:t>تقرير أعمال ادارة ( مختبر السلامة الغذائية </a:t>
            </a:r>
            <a:r>
              <a:rPr lang="ar-SA" sz="1600" b="1" dirty="0" smtClean="0">
                <a:cs typeface="AL-Mohanad" pitchFamily="2" charset="-78"/>
              </a:rPr>
              <a:t>) خلال الربع السنوي الأول</a:t>
            </a:r>
            <a:r>
              <a:rPr lang="ar-SA" sz="1200" b="1" dirty="0" smtClean="0">
                <a:cs typeface="AL-Mohanad" pitchFamily="2" charset="-78"/>
              </a:rPr>
              <a:t>2021</a:t>
            </a:r>
            <a:r>
              <a:rPr lang="ar-SA" sz="1600" b="1" dirty="0" smtClean="0">
                <a:cs typeface="AL-Mohanad" pitchFamily="2" charset="-78"/>
              </a:rPr>
              <a:t>م</a:t>
            </a:r>
            <a:endParaRPr lang="en-US" sz="1600" dirty="0">
              <a:cs typeface="AL-Mohanad" pitchFamily="2" charset="-78"/>
            </a:endParaRP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36454"/>
              </p:ext>
            </p:extLst>
          </p:nvPr>
        </p:nvGraphicFramePr>
        <p:xfrm>
          <a:off x="4602873" y="1472012"/>
          <a:ext cx="5176064" cy="3245143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135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3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9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94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94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94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9944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</a:rPr>
                        <a:t>اسم البلدية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900" dirty="0">
                          <a:effectLst/>
                        </a:rPr>
                        <a:t>أغذية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900" dirty="0">
                          <a:effectLst/>
                        </a:rPr>
                        <a:t>مياه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900">
                          <a:effectLst/>
                        </a:rPr>
                        <a:t>إجمالي العينات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1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900" dirty="0">
                          <a:effectLst/>
                        </a:rPr>
                        <a:t>صالحة 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900" dirty="0">
                          <a:effectLst/>
                        </a:rPr>
                        <a:t>غير صالحة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900" dirty="0">
                          <a:effectLst/>
                        </a:rPr>
                        <a:t>الاجمالي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900" dirty="0">
                          <a:effectLst/>
                        </a:rPr>
                        <a:t>صالحة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900" dirty="0">
                          <a:effectLst/>
                        </a:rPr>
                        <a:t>غير صالحة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900" dirty="0">
                          <a:effectLst/>
                        </a:rPr>
                        <a:t>الاجمالي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848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900" dirty="0">
                          <a:effectLst/>
                        </a:rPr>
                        <a:t>الادارة العامة </a:t>
                      </a:r>
                      <a:r>
                        <a:rPr lang="ar-SA" sz="900" dirty="0" smtClean="0">
                          <a:effectLst/>
                        </a:rPr>
                        <a:t>للمنشآت التجارية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706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</a:rPr>
                        <a:t>بلدية المسفلة الفرعية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183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185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229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262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</a:rPr>
                        <a:t>بلدية </a:t>
                      </a:r>
                      <a:r>
                        <a:rPr lang="ar-SA" sz="1000" dirty="0" err="1">
                          <a:effectLst/>
                        </a:rPr>
                        <a:t>المعابدة</a:t>
                      </a:r>
                      <a:r>
                        <a:rPr lang="ar-SA" sz="1000" dirty="0">
                          <a:effectLst/>
                        </a:rPr>
                        <a:t> الفرعية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136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140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180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62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</a:rPr>
                        <a:t>بلدية </a:t>
                      </a:r>
                      <a:r>
                        <a:rPr lang="ar-SA" sz="1000" dirty="0" err="1">
                          <a:effectLst/>
                        </a:rPr>
                        <a:t>العتيبية</a:t>
                      </a:r>
                      <a:r>
                        <a:rPr lang="ar-SA" sz="1000" dirty="0">
                          <a:effectLst/>
                        </a:rPr>
                        <a:t> الفرعية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117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119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139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03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</a:rPr>
                        <a:t>بلدية العزيزية </a:t>
                      </a:r>
                      <a:r>
                        <a:rPr lang="ar-SA" sz="1000" dirty="0" smtClean="0">
                          <a:effectLst/>
                        </a:rPr>
                        <a:t>الفرعية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213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221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254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262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</a:rPr>
                        <a:t>بلدية العمرة الفرعية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172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178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208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262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</a:rPr>
                        <a:t>بلدية بحرة الفرعية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262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</a:rPr>
                        <a:t>بلدية الشرائع الفرعية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118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262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</a:rPr>
                        <a:t>بلدية أجياد الفرعية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262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</a:rPr>
                        <a:t>بلدية محافظة الجموم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262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</a:rPr>
                        <a:t>بلدية الغزة الفرعية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262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</a:rPr>
                        <a:t>بلدية </a:t>
                      </a:r>
                      <a:r>
                        <a:rPr lang="ar-SA" sz="1000" dirty="0" err="1">
                          <a:effectLst/>
                        </a:rPr>
                        <a:t>الشوقية</a:t>
                      </a:r>
                      <a:r>
                        <a:rPr lang="ar-SA" sz="1000" dirty="0">
                          <a:effectLst/>
                        </a:rPr>
                        <a:t> الفرعية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204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208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264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262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</a:rPr>
                        <a:t>بلدية عسفان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262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100" dirty="0">
                          <a:effectLst/>
                        </a:rPr>
                        <a:t>بلدية جنوب مكة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262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</a:rPr>
                        <a:t>الإجمالي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1334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1368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309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1677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9" name="مخطط 18"/>
          <p:cNvGraphicFramePr/>
          <p:nvPr>
            <p:extLst>
              <p:ext uri="{D42A27DB-BD31-4B8C-83A1-F6EECF244321}">
                <p14:modId xmlns:p14="http://schemas.microsoft.com/office/powerpoint/2010/main" val="879115754"/>
              </p:ext>
            </p:extLst>
          </p:nvPr>
        </p:nvGraphicFramePr>
        <p:xfrm>
          <a:off x="239875" y="3752193"/>
          <a:ext cx="4285377" cy="262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مخطط 5"/>
          <p:cNvGraphicFramePr/>
          <p:nvPr>
            <p:extLst>
              <p:ext uri="{D42A27DB-BD31-4B8C-83A1-F6EECF244321}">
                <p14:modId xmlns:p14="http://schemas.microsoft.com/office/powerpoint/2010/main" val="3381180536"/>
              </p:ext>
            </p:extLst>
          </p:nvPr>
        </p:nvGraphicFramePr>
        <p:xfrm>
          <a:off x="279812" y="1378259"/>
          <a:ext cx="4226132" cy="261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مخطط 7"/>
          <p:cNvGraphicFramePr/>
          <p:nvPr>
            <p:extLst>
              <p:ext uri="{D42A27DB-BD31-4B8C-83A1-F6EECF244321}">
                <p14:modId xmlns:p14="http://schemas.microsoft.com/office/powerpoint/2010/main" val="268164785"/>
              </p:ext>
            </p:extLst>
          </p:nvPr>
        </p:nvGraphicFramePr>
        <p:xfrm>
          <a:off x="4612944" y="4776715"/>
          <a:ext cx="5156295" cy="1911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27AA0CE-3C44-4557-BD0C-91528C8BB9CA}"/>
              </a:ext>
            </a:extLst>
          </p:cNvPr>
          <p:cNvSpPr/>
          <p:nvPr/>
        </p:nvSpPr>
        <p:spPr>
          <a:xfrm>
            <a:off x="140356" y="6143348"/>
            <a:ext cx="321284" cy="3778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5D5254D7-2C3A-47AF-8233-5785FA74F3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14" name="Picture 2" descr="C:\Users\n-ali\Desktop\شعار الرؤية.png">
            <a:extLst>
              <a:ext uri="{FF2B5EF4-FFF2-40B4-BE49-F238E27FC236}">
                <a16:creationId xmlns:a16="http://schemas.microsoft.com/office/drawing/2014/main" id="{D4DA933C-CC83-408E-9139-08E781422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sp>
        <p:nvSpPr>
          <p:cNvPr id="16" name="TextBox 4">
            <a:extLst>
              <a:ext uri="{FF2B5EF4-FFF2-40B4-BE49-F238E27FC236}">
                <a16:creationId xmlns:a16="http://schemas.microsoft.com/office/drawing/2014/main" id="{F0A752D6-F059-49CC-9A80-E2D6F38C1B29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</p:spTree>
    <p:extLst>
      <p:ext uri="{BB962C8B-B14F-4D97-AF65-F5344CB8AC3E}">
        <p14:creationId xmlns:p14="http://schemas.microsoft.com/office/powerpoint/2010/main" val="262636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3" name="مستطيل ذو زوايا قطرية مخدوشة 12"/>
          <p:cNvSpPr/>
          <p:nvPr/>
        </p:nvSpPr>
        <p:spPr>
          <a:xfrm>
            <a:off x="8425556" y="1600571"/>
            <a:ext cx="1177598" cy="35820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SA" sz="1000" dirty="0" err="1">
                <a:solidFill>
                  <a:srgbClr val="000000"/>
                </a:solidFill>
                <a:effectLst/>
                <a:ea typeface="Calibri"/>
                <a:cs typeface="Arial"/>
              </a:rPr>
              <a:t>اشريشياكولاي</a:t>
            </a:r>
            <a:r>
              <a:rPr lang="ar-SA" sz="1000" dirty="0">
                <a:solidFill>
                  <a:srgbClr val="000000"/>
                </a:solidFill>
                <a:effectLst/>
                <a:ea typeface="Calibri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ea typeface="Calibri"/>
                <a:cs typeface="Arial"/>
              </a:rPr>
              <a:t>E.coli</a:t>
            </a:r>
            <a:endParaRPr lang="en-US" sz="1100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1000" b="1" dirty="0" smtClean="0">
                <a:solidFill>
                  <a:srgbClr val="FF0000"/>
                </a:solidFill>
                <a:effectLst/>
                <a:ea typeface="Calibri"/>
                <a:cs typeface="Arial"/>
              </a:rPr>
              <a:t>27عينة </a:t>
            </a:r>
            <a:r>
              <a:rPr lang="ar-SA" sz="1000" b="1" dirty="0">
                <a:solidFill>
                  <a:srgbClr val="FF0000"/>
                </a:solidFill>
                <a:effectLst/>
                <a:ea typeface="Calibri"/>
                <a:cs typeface="Arial"/>
              </a:rPr>
              <a:t>ملوثة</a:t>
            </a:r>
            <a:endParaRPr lang="en-US" sz="1100" b="1" dirty="0">
              <a:solidFill>
                <a:srgbClr val="FF0000"/>
              </a:solidFill>
              <a:effectLst/>
              <a:ea typeface="Calibri"/>
              <a:cs typeface="Arial"/>
            </a:endParaRPr>
          </a:p>
        </p:txBody>
      </p:sp>
      <p:sp>
        <p:nvSpPr>
          <p:cNvPr id="16" name="مستطيل ذو زوايا قطرية مخدوشة 15"/>
          <p:cNvSpPr/>
          <p:nvPr/>
        </p:nvSpPr>
        <p:spPr>
          <a:xfrm>
            <a:off x="6754144" y="1596366"/>
            <a:ext cx="1177369" cy="38177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SA" sz="900" dirty="0">
                <a:solidFill>
                  <a:srgbClr val="000000"/>
                </a:solidFill>
                <a:effectLst/>
                <a:ea typeface="Calibri"/>
                <a:cs typeface="Arial"/>
              </a:rPr>
              <a:t>سالمونيلا </a:t>
            </a:r>
            <a:r>
              <a:rPr lang="en-US" sz="900" dirty="0">
                <a:solidFill>
                  <a:srgbClr val="000000"/>
                </a:solidFill>
                <a:effectLst/>
                <a:ea typeface="Calibri"/>
                <a:cs typeface="Arial"/>
              </a:rPr>
              <a:t>Salmonella</a:t>
            </a:r>
            <a:endParaRPr lang="en-US" sz="1100" dirty="0">
              <a:effectLst/>
              <a:ea typeface="Calibri"/>
              <a:cs typeface="Arial"/>
            </a:endParaRPr>
          </a:p>
          <a:p>
            <a:pPr lvl="0" algn="ctr" rtl="1">
              <a:lnSpc>
                <a:spcPct val="115000"/>
              </a:lnSpc>
              <a:spcAft>
                <a:spcPts val="1000"/>
              </a:spcAft>
              <a:buSzPts val="900"/>
            </a:pPr>
            <a:r>
              <a:rPr lang="ar-SA" sz="900" b="1" dirty="0">
                <a:solidFill>
                  <a:schemeClr val="tx1"/>
                </a:solidFill>
                <a:ea typeface="Calibri"/>
                <a:cs typeface="Arial"/>
              </a:rPr>
              <a:t>(0 ) عينة ملوثة</a:t>
            </a:r>
            <a:endParaRPr lang="en-US" sz="1100" b="1" dirty="0">
              <a:solidFill>
                <a:schemeClr val="tx1"/>
              </a:solidFill>
              <a:effectLst/>
              <a:ea typeface="Calibri"/>
              <a:cs typeface="Arial"/>
            </a:endParaRPr>
          </a:p>
        </p:txBody>
      </p:sp>
      <p:sp>
        <p:nvSpPr>
          <p:cNvPr id="17" name="مستطيل ذو زوايا قطرية مخدوشة 16"/>
          <p:cNvSpPr/>
          <p:nvPr/>
        </p:nvSpPr>
        <p:spPr>
          <a:xfrm>
            <a:off x="6351015" y="2125807"/>
            <a:ext cx="2620083" cy="44052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SA" sz="900" dirty="0" err="1">
                <a:solidFill>
                  <a:srgbClr val="000000"/>
                </a:solidFill>
                <a:effectLst/>
                <a:ea typeface="Calibri"/>
                <a:cs typeface="Arial"/>
              </a:rPr>
              <a:t>ستافيلوكوكس</a:t>
            </a:r>
            <a:r>
              <a:rPr lang="ar-SA" sz="900" dirty="0">
                <a:solidFill>
                  <a:srgbClr val="000000"/>
                </a:solidFill>
                <a:effectLst/>
                <a:ea typeface="Calibri"/>
                <a:cs typeface="Arial"/>
              </a:rPr>
              <a:t> </a:t>
            </a:r>
            <a:r>
              <a:rPr lang="ar-SA" sz="900" dirty="0" err="1">
                <a:solidFill>
                  <a:srgbClr val="000000"/>
                </a:solidFill>
                <a:effectLst/>
                <a:ea typeface="Calibri"/>
                <a:cs typeface="Arial"/>
              </a:rPr>
              <a:t>أوريس</a:t>
            </a:r>
            <a:r>
              <a:rPr lang="ar-SA" sz="900" dirty="0">
                <a:solidFill>
                  <a:srgbClr val="000000"/>
                </a:solidFill>
                <a:effectLst/>
                <a:ea typeface="Calibri"/>
                <a:cs typeface="Arial"/>
              </a:rPr>
              <a:t> </a:t>
            </a:r>
            <a:r>
              <a:rPr lang="en-US" sz="900" dirty="0">
                <a:solidFill>
                  <a:srgbClr val="000000"/>
                </a:solidFill>
                <a:effectLst/>
                <a:ea typeface="Calibri"/>
                <a:cs typeface="Arial"/>
              </a:rPr>
              <a:t> Staphylococcus </a:t>
            </a:r>
            <a:r>
              <a:rPr lang="en-US" sz="900" dirty="0" err="1">
                <a:solidFill>
                  <a:srgbClr val="000000"/>
                </a:solidFill>
                <a:effectLst/>
                <a:ea typeface="Calibri"/>
                <a:cs typeface="Arial"/>
              </a:rPr>
              <a:t>aureus</a:t>
            </a:r>
            <a:endParaRPr lang="en-US" sz="1100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900" b="1" dirty="0" smtClean="0">
                <a:solidFill>
                  <a:schemeClr val="tx1"/>
                </a:solidFill>
                <a:effectLst/>
                <a:ea typeface="Calibri"/>
                <a:cs typeface="Arial"/>
              </a:rPr>
              <a:t>(0) </a:t>
            </a:r>
            <a:r>
              <a:rPr lang="ar-SA" sz="900" b="1" dirty="0">
                <a:solidFill>
                  <a:schemeClr val="tx1"/>
                </a:solidFill>
                <a:effectLst/>
                <a:ea typeface="Calibri"/>
                <a:cs typeface="Arial"/>
              </a:rPr>
              <a:t>عينات ملوثة </a:t>
            </a:r>
            <a:endParaRPr lang="en-US" sz="1100" b="1" dirty="0">
              <a:solidFill>
                <a:schemeClr val="tx1"/>
              </a:solidFill>
              <a:effectLst/>
              <a:ea typeface="Calibri"/>
              <a:cs typeface="Arial"/>
            </a:endParaRPr>
          </a:p>
        </p:txBody>
      </p:sp>
      <p:graphicFrame>
        <p:nvGraphicFramePr>
          <p:cNvPr id="18" name="جدول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84232"/>
              </p:ext>
            </p:extLst>
          </p:nvPr>
        </p:nvGraphicFramePr>
        <p:xfrm>
          <a:off x="1140293" y="1347327"/>
          <a:ext cx="1790043" cy="1222892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643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144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dirty="0" smtClean="0"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جرجير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  <a:latin typeface="+mn-lt"/>
                          <a:ea typeface="Calibri"/>
                          <a:cs typeface="AL-Mohanad" pitchFamily="2" charset="-78"/>
                        </a:rPr>
                        <a:t>سلطة خضراء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  <a:latin typeface="Calibri"/>
                          <a:ea typeface="Calibri"/>
                          <a:cs typeface="AL-Mohanad" pitchFamily="2" charset="-78"/>
                        </a:rPr>
                        <a:t>طحينة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44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6539966" y="1208354"/>
            <a:ext cx="3191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C00000"/>
                </a:solidFill>
                <a:latin typeface="Microsoft Sans Serif" pitchFamily="34" charset="0"/>
                <a:cs typeface="AL-Mohanad" pitchFamily="2" charset="-78"/>
              </a:rPr>
              <a:t>اعداد العينات الملوثة حسب نوع البكتيريا</a:t>
            </a:r>
            <a:endParaRPr lang="en-US" b="1" dirty="0">
              <a:solidFill>
                <a:srgbClr val="C00000"/>
              </a:solidFill>
              <a:latin typeface="Microsoft Sans Serif" pitchFamily="34" charset="0"/>
              <a:cs typeface="AL-Mohanad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771724" y="5246776"/>
            <a:ext cx="3142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C00000"/>
                </a:solidFill>
                <a:latin typeface="Microsoft Sans Serif" pitchFamily="34" charset="0"/>
                <a:cs typeface="AL-Mohanad" pitchFamily="2" charset="-78"/>
              </a:rPr>
              <a:t>تدريب الطلاب من الجامعات والكليات : </a:t>
            </a:r>
            <a:endParaRPr lang="en-US" b="1" dirty="0">
              <a:solidFill>
                <a:srgbClr val="C00000"/>
              </a:solidFill>
              <a:latin typeface="Microsoft Sans Serif" pitchFamily="34" charset="0"/>
              <a:cs typeface="AL-Mohanad" pitchFamily="2" charset="-78"/>
            </a:endParaRPr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383405"/>
              </p:ext>
            </p:extLst>
          </p:nvPr>
        </p:nvGraphicFramePr>
        <p:xfrm>
          <a:off x="4316923" y="5670020"/>
          <a:ext cx="5468623" cy="794400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30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8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66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</a:rPr>
                        <a:t>م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</a:rPr>
                        <a:t>الجهة الطالبة للتدريب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</a:rPr>
                        <a:t>القسم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</a:rPr>
                        <a:t>عدد المتدربين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</a:rPr>
                        <a:t>جامعة أم القرى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</a:rPr>
                        <a:t>قسم الميكروبيولوجي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 smtClean="0">
                          <a:effectLst/>
                          <a:latin typeface="Calibri"/>
                          <a:ea typeface="Calibri"/>
                          <a:cs typeface="AL-Mohanad" pitchFamily="2" charset="-78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414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</a:rPr>
                        <a:t>إجمالي أعداد الطلاب المتدربين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مخطط 9"/>
          <p:cNvGraphicFramePr/>
          <p:nvPr>
            <p:extLst>
              <p:ext uri="{D42A27DB-BD31-4B8C-83A1-F6EECF244321}">
                <p14:modId xmlns:p14="http://schemas.microsoft.com/office/powerpoint/2010/main" val="3548290267"/>
              </p:ext>
            </p:extLst>
          </p:nvPr>
        </p:nvGraphicFramePr>
        <p:xfrm>
          <a:off x="461640" y="2622991"/>
          <a:ext cx="3753179" cy="2808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725897"/>
              </p:ext>
            </p:extLst>
          </p:nvPr>
        </p:nvGraphicFramePr>
        <p:xfrm>
          <a:off x="4364325" y="2922715"/>
          <a:ext cx="5367540" cy="227076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341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1336"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نوع العينة</a:t>
                      </a:r>
                      <a:endParaRPr lang="ar-SA" sz="110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العدد</a:t>
                      </a:r>
                      <a:endParaRPr lang="ar-SA" sz="110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مطابق</a:t>
                      </a:r>
                      <a:endParaRPr lang="ar-SA" sz="110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غير مطابق</a:t>
                      </a:r>
                      <a:endParaRPr lang="ar-SA" sz="1100" dirty="0">
                        <a:cs typeface="AL-Mohanad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/>
                        <a:t>كزبرة</a:t>
                      </a:r>
                      <a:endParaRPr lang="ar-SA" sz="105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cs typeface="AL-Mohanad" pitchFamily="2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/>
                        <a:t>جرجير</a:t>
                      </a:r>
                      <a:endParaRPr lang="ar-SA" sz="105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cs typeface="AL-Mohanad" pitchFamily="2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/>
                        <a:t>خس</a:t>
                      </a:r>
                      <a:endParaRPr lang="ar-SA" sz="105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cs typeface="AL-Mohanad" pitchFamily="2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/>
                        <a:t>بقدونس</a:t>
                      </a:r>
                      <a:endParaRPr lang="ar-SA" sz="105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cs typeface="AL-Mohanad" pitchFamily="2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نعناع</a:t>
                      </a:r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ملوخية</a:t>
                      </a:r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سبانخ</a:t>
                      </a:r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/>
                        <a:t>الإجمالي</a:t>
                      </a:r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cs typeface="AL-Mohanad" pitchFamily="2" charset="-78"/>
                        </a:rPr>
                        <a:t>0</a:t>
                      </a:r>
                      <a:endParaRPr lang="ar-SA" sz="1050" dirty="0">
                        <a:cs typeface="AL-Mohana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cs typeface="AL-Mohanad" pitchFamily="2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مستطيل 18"/>
          <p:cNvSpPr/>
          <p:nvPr/>
        </p:nvSpPr>
        <p:spPr>
          <a:xfrm>
            <a:off x="6077480" y="2566331"/>
            <a:ext cx="37080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>
                <a:solidFill>
                  <a:srgbClr val="C00000"/>
                </a:solidFill>
                <a:latin typeface="Microsoft Sans Serif" pitchFamily="34" charset="0"/>
                <a:cs typeface="AL-Mohanad" pitchFamily="2" charset="-78"/>
              </a:rPr>
              <a:t>نتائج قياس الأثر المتبقي من المبيدات الحشرية في الأغذية</a:t>
            </a:r>
            <a:endParaRPr lang="en-US" sz="1600" b="1" dirty="0">
              <a:solidFill>
                <a:srgbClr val="C00000"/>
              </a:solidFill>
              <a:latin typeface="Microsoft Sans Serif" pitchFamily="34" charset="0"/>
              <a:cs typeface="AL-Mohanad" pitchFamily="2" charset="-78"/>
            </a:endParaRPr>
          </a:p>
        </p:txBody>
      </p:sp>
      <p:sp>
        <p:nvSpPr>
          <p:cNvPr id="20" name="مستطيل ذو زوايا قطرية مخدوشة 19"/>
          <p:cNvSpPr/>
          <p:nvPr/>
        </p:nvSpPr>
        <p:spPr>
          <a:xfrm>
            <a:off x="4559993" y="1600571"/>
            <a:ext cx="1947130" cy="35820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ar-SA" sz="1000" dirty="0" err="1">
                <a:solidFill>
                  <a:srgbClr val="000000"/>
                </a:solidFill>
                <a:ea typeface="Calibri"/>
                <a:cs typeface="Arial"/>
              </a:rPr>
              <a:t>بسيلس</a:t>
            </a:r>
            <a:r>
              <a:rPr lang="ar-SA" sz="1000" dirty="0">
                <a:solidFill>
                  <a:srgbClr val="000000"/>
                </a:solidFill>
                <a:ea typeface="Calibri"/>
                <a:cs typeface="Arial"/>
              </a:rPr>
              <a:t> سيريس </a:t>
            </a:r>
            <a:r>
              <a:rPr lang="en-US" sz="1000" dirty="0">
                <a:solidFill>
                  <a:srgbClr val="000000"/>
                </a:solidFill>
                <a:ea typeface="Calibri"/>
                <a:cs typeface="Arial"/>
              </a:rPr>
              <a:t>Bacillus Cereus</a:t>
            </a:r>
            <a:endParaRPr lang="en-US" sz="1200" dirty="0"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  <a:buSzPts val="900"/>
            </a:pPr>
            <a:r>
              <a:rPr lang="ar-SA" sz="1000" b="1" dirty="0">
                <a:solidFill>
                  <a:srgbClr val="FF0000"/>
                </a:solidFill>
                <a:ea typeface="Calibri"/>
                <a:cs typeface="Arial"/>
              </a:rPr>
              <a:t>         </a:t>
            </a:r>
            <a:r>
              <a:rPr lang="ar-SA" sz="1000" b="1" dirty="0">
                <a:solidFill>
                  <a:schemeClr val="tx1"/>
                </a:solidFill>
                <a:ea typeface="Calibri"/>
                <a:cs typeface="Arial"/>
              </a:rPr>
              <a:t>( 0 )  عينة ملوثة</a:t>
            </a:r>
            <a:endParaRPr lang="en-US" sz="1200" b="1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3E35D8B5-7A6C-4A78-AF9A-091E22BAD9EA}"/>
              </a:ext>
            </a:extLst>
          </p:cNvPr>
          <p:cNvSpPr/>
          <p:nvPr/>
        </p:nvSpPr>
        <p:spPr>
          <a:xfrm>
            <a:off x="3142248" y="747316"/>
            <a:ext cx="45496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>
                <a:cs typeface="AL-Mohanad" pitchFamily="2" charset="-78"/>
              </a:rPr>
              <a:t>تقرير أعمال ادارة ( مختبر السلامة الغذائية </a:t>
            </a:r>
            <a:r>
              <a:rPr lang="ar-SA" sz="1600" b="1" dirty="0">
                <a:cs typeface="AL-Mohanad" pitchFamily="2" charset="-78"/>
              </a:rPr>
              <a:t>) خلال الربع السنوي الأول</a:t>
            </a:r>
            <a:r>
              <a:rPr lang="ar-SA" sz="1200" b="1" dirty="0">
                <a:cs typeface="AL-Mohanad" pitchFamily="2" charset="-78"/>
              </a:rPr>
              <a:t>2021</a:t>
            </a:r>
            <a:r>
              <a:rPr lang="ar-SA" sz="1600" b="1" dirty="0">
                <a:cs typeface="AL-Mohanad" pitchFamily="2" charset="-78"/>
              </a:rPr>
              <a:t>م</a:t>
            </a:r>
            <a:endParaRPr lang="en-US" sz="1600" dirty="0">
              <a:cs typeface="AL-Mohanad" pitchFamily="2" charset="-78"/>
            </a:endParaRP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DCE44FF2-924D-43BF-A0C5-E9CB0107F9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24" name="Picture 2" descr="C:\Users\n-ali\Desktop\شعار الرؤية.png">
            <a:extLst>
              <a:ext uri="{FF2B5EF4-FFF2-40B4-BE49-F238E27FC236}">
                <a16:creationId xmlns:a16="http://schemas.microsoft.com/office/drawing/2014/main" id="{18B2CE58-1620-4ABB-90C2-F9921CE5B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sp>
        <p:nvSpPr>
          <p:cNvPr id="26" name="TextBox 4">
            <a:extLst>
              <a:ext uri="{FF2B5EF4-FFF2-40B4-BE49-F238E27FC236}">
                <a16:creationId xmlns:a16="http://schemas.microsoft.com/office/drawing/2014/main" id="{4540FF28-DB28-4F1D-8DE9-1E6ACD71178D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21" name="مستطيل ذو زوايا قطرية مخدوشة 20"/>
          <p:cNvSpPr/>
          <p:nvPr/>
        </p:nvSpPr>
        <p:spPr>
          <a:xfrm>
            <a:off x="4966361" y="2155182"/>
            <a:ext cx="1177369" cy="38177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SA" sz="900" dirty="0" err="1" smtClean="0">
                <a:solidFill>
                  <a:srgbClr val="000000"/>
                </a:solidFill>
                <a:effectLst/>
                <a:ea typeface="Calibri"/>
                <a:cs typeface="Arial"/>
              </a:rPr>
              <a:t>كوليفورم</a:t>
            </a:r>
            <a:r>
              <a:rPr lang="ar-SA" sz="900" dirty="0" smtClean="0">
                <a:solidFill>
                  <a:srgbClr val="000000"/>
                </a:solidFill>
                <a:effectLst/>
                <a:ea typeface="Calibri"/>
                <a:cs typeface="Arial"/>
              </a:rPr>
              <a:t>  </a:t>
            </a:r>
            <a:r>
              <a:rPr lang="en-US" sz="900" dirty="0" smtClean="0">
                <a:solidFill>
                  <a:srgbClr val="000000"/>
                </a:solidFill>
                <a:effectLst/>
                <a:ea typeface="Calibri"/>
                <a:cs typeface="Arial"/>
              </a:rPr>
              <a:t>Coliform</a:t>
            </a:r>
            <a:endParaRPr lang="en-US" sz="1100" dirty="0">
              <a:effectLst/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  <a:buSzPts val="900"/>
            </a:pPr>
            <a:r>
              <a:rPr lang="ar-SA" sz="900" b="1" dirty="0" smtClean="0">
                <a:solidFill>
                  <a:srgbClr val="FF0000"/>
                </a:solidFill>
                <a:ea typeface="Calibri"/>
                <a:cs typeface="Arial"/>
              </a:rPr>
              <a:t>(6) </a:t>
            </a:r>
            <a:r>
              <a:rPr lang="ar-SA" sz="900" b="1" dirty="0">
                <a:solidFill>
                  <a:srgbClr val="FF0000"/>
                </a:solidFill>
                <a:ea typeface="Calibri"/>
                <a:cs typeface="Arial"/>
              </a:rPr>
              <a:t>عينة ملوثة</a:t>
            </a:r>
            <a:endParaRPr lang="en-US" sz="900" b="1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22" name="Rectangle: Rounded Corners 11">
            <a:extLst>
              <a:ext uri="{FF2B5EF4-FFF2-40B4-BE49-F238E27FC236}">
                <a16:creationId xmlns:a16="http://schemas.microsoft.com/office/drawing/2014/main" id="{427AA0CE-3C44-4557-BD0C-91528C8BB9CA}"/>
              </a:ext>
            </a:extLst>
          </p:cNvPr>
          <p:cNvSpPr/>
          <p:nvPr/>
        </p:nvSpPr>
        <p:spPr>
          <a:xfrm>
            <a:off x="140356" y="6143348"/>
            <a:ext cx="321284" cy="3778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804921"/>
              </p:ext>
            </p:extLst>
          </p:nvPr>
        </p:nvGraphicFramePr>
        <p:xfrm>
          <a:off x="734755" y="5754226"/>
          <a:ext cx="2635248" cy="766926"/>
        </p:xfrm>
        <a:graphic>
          <a:graphicData uri="http://schemas.openxmlformats.org/drawingml/2006/table">
            <a:tbl>
              <a:tblPr rtl="1" firstRow="1" bandRow="1">
                <a:tableStyleId>{0505E3EF-67EA-436B-97B2-0124C06EBD24}</a:tableStyleId>
              </a:tblPr>
              <a:tblGrid>
                <a:gridCol w="87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8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463"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 smtClean="0"/>
                        <a:t>عدد المعاملات</a:t>
                      </a:r>
                      <a:endParaRPr lang="ar-S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 smtClean="0"/>
                        <a:t>منجزة</a:t>
                      </a:r>
                      <a:endParaRPr lang="ar-S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 smtClean="0"/>
                        <a:t>غير منجزة</a:t>
                      </a:r>
                      <a:endParaRPr lang="ar-SA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463"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 smtClean="0"/>
                        <a:t>9</a:t>
                      </a:r>
                      <a:endParaRPr lang="ar-S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 smtClean="0"/>
                        <a:t>9</a:t>
                      </a:r>
                      <a:endParaRPr lang="ar-S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 smtClean="0"/>
                        <a:t>0</a:t>
                      </a:r>
                      <a:endParaRPr lang="ar-SA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1758448" y="5235318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  <a:latin typeface="Microsoft Sans Serif" pitchFamily="34" charset="0"/>
                <a:cs typeface="AL-Mohanad" pitchFamily="2" charset="-78"/>
              </a:rPr>
              <a:t>المعاملات</a:t>
            </a:r>
            <a:endParaRPr lang="en-US" b="1" dirty="0">
              <a:solidFill>
                <a:srgbClr val="C00000"/>
              </a:solidFill>
              <a:latin typeface="Microsoft Sans Serif" pitchFamily="34" charset="0"/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023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993868" y="728290"/>
            <a:ext cx="49696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cs typeface="AL-Mohanad" pitchFamily="2" charset="-78"/>
              </a:rPr>
              <a:t>تقرير أعمال ( إدارة مختبر السلامة الغذائية ) </a:t>
            </a:r>
            <a:r>
              <a:rPr lang="ar-SA" b="1" dirty="0">
                <a:cs typeface="AL-Mohanad" pitchFamily="2" charset="-78"/>
              </a:rPr>
              <a:t>خلال الربع السنوي الأول</a:t>
            </a:r>
            <a:r>
              <a:rPr lang="ar-SA" sz="1400" b="1" dirty="0">
                <a:cs typeface="AL-Mohanad" pitchFamily="2" charset="-78"/>
              </a:rPr>
              <a:t>2021</a:t>
            </a:r>
            <a:r>
              <a:rPr lang="ar-SA" b="1" dirty="0">
                <a:cs typeface="AL-Mohanad" pitchFamily="2" charset="-78"/>
              </a:rPr>
              <a:t>م</a:t>
            </a:r>
            <a:endParaRPr lang="en-US" dirty="0">
              <a:cs typeface="AL-Mohanad" pitchFamily="2" charset="-78"/>
            </a:endParaRPr>
          </a:p>
          <a:p>
            <a:endParaRPr lang="en-US" dirty="0">
              <a:cs typeface="AL-Mohanad" pitchFamily="2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94407" y="6277671"/>
            <a:ext cx="473152" cy="28845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C00000"/>
                </a:solidFill>
              </a:rPr>
              <a:t>3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19" name="TextBox 4"/>
          <p:cNvSpPr txBox="1"/>
          <p:nvPr/>
        </p:nvSpPr>
        <p:spPr>
          <a:xfrm>
            <a:off x="6025055" y="6284951"/>
            <a:ext cx="3090911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L-Mohanad" pitchFamily="2" charset="-78"/>
              </a:rPr>
              <a:t>وكــــــالــــــــــة الــــــخـــــــدمــــــــــــات - الإدارة العامـــــة </a:t>
            </a:r>
            <a:r>
              <a:rPr lang="ar-SA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L-Mohanad" pitchFamily="2" charset="-78"/>
              </a:rPr>
              <a:t>للمنشآت التجارية</a:t>
            </a:r>
            <a:endParaRPr lang="ar-SA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L-Mohanad" pitchFamily="2" charset="-78"/>
            </a:endParaRPr>
          </a:p>
        </p:txBody>
      </p:sp>
      <p:sp>
        <p:nvSpPr>
          <p:cNvPr id="20" name="TextBox 4"/>
          <p:cNvSpPr txBox="1"/>
          <p:nvPr/>
        </p:nvSpPr>
        <p:spPr>
          <a:xfrm>
            <a:off x="563676" y="6270652"/>
            <a:ext cx="1723549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L-Mohanad" pitchFamily="2" charset="-78"/>
              </a:rPr>
              <a:t>www.holymakkah.gov.sa</a:t>
            </a:r>
            <a:endParaRPr lang="ar-SA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L-Mohanad" pitchFamily="2" charset="-78"/>
            </a:endParaRPr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22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graphicFrame>
        <p:nvGraphicFramePr>
          <p:cNvPr id="8" name="جدول 16">
            <a:extLst>
              <a:ext uri="{FF2B5EF4-FFF2-40B4-BE49-F238E27FC236}">
                <a16:creationId xmlns:a16="http://schemas.microsoft.com/office/drawing/2014/main" id="{8FCBA3E4-D8D8-4096-AB51-4B366D72E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627688"/>
              </p:ext>
            </p:extLst>
          </p:nvPr>
        </p:nvGraphicFramePr>
        <p:xfrm>
          <a:off x="5166803" y="1865620"/>
          <a:ext cx="3443304" cy="11454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1652">
                  <a:extLst>
                    <a:ext uri="{9D8B030D-6E8A-4147-A177-3AD203B41FA5}">
                      <a16:colId xmlns:a16="http://schemas.microsoft.com/office/drawing/2014/main" val="1504577768"/>
                    </a:ext>
                  </a:extLst>
                </a:gridCol>
                <a:gridCol w="1721652">
                  <a:extLst>
                    <a:ext uri="{9D8B030D-6E8A-4147-A177-3AD203B41FA5}">
                      <a16:colId xmlns:a16="http://schemas.microsoft.com/office/drawing/2014/main" val="2474490243"/>
                    </a:ext>
                  </a:extLst>
                </a:gridCol>
              </a:tblGrid>
              <a:tr h="381803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عينات المياه 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89662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B050"/>
                          </a:solidFill>
                        </a:rPr>
                        <a:t>عدد الإختبارات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B050"/>
                          </a:solidFill>
                        </a:rPr>
                        <a:t>عدد العينات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22895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522022"/>
                  </a:ext>
                </a:extLst>
              </a:tr>
            </a:tbl>
          </a:graphicData>
        </a:graphic>
      </p:graphicFrame>
      <p:graphicFrame>
        <p:nvGraphicFramePr>
          <p:cNvPr id="17" name="جدول 16">
            <a:extLst>
              <a:ext uri="{FF2B5EF4-FFF2-40B4-BE49-F238E27FC236}">
                <a16:creationId xmlns:a16="http://schemas.microsoft.com/office/drawing/2014/main" id="{A7975F9E-0F76-4294-9C51-2A2C1C2C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367726"/>
              </p:ext>
            </p:extLst>
          </p:nvPr>
        </p:nvGraphicFramePr>
        <p:xfrm>
          <a:off x="1295894" y="1865620"/>
          <a:ext cx="3443304" cy="11454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1652">
                  <a:extLst>
                    <a:ext uri="{9D8B030D-6E8A-4147-A177-3AD203B41FA5}">
                      <a16:colId xmlns:a16="http://schemas.microsoft.com/office/drawing/2014/main" val="1504577768"/>
                    </a:ext>
                  </a:extLst>
                </a:gridCol>
                <a:gridCol w="1721652">
                  <a:extLst>
                    <a:ext uri="{9D8B030D-6E8A-4147-A177-3AD203B41FA5}">
                      <a16:colId xmlns:a16="http://schemas.microsoft.com/office/drawing/2014/main" val="2474490243"/>
                    </a:ext>
                  </a:extLst>
                </a:gridCol>
              </a:tblGrid>
              <a:tr h="381803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عينات الأغذية 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89662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B050"/>
                          </a:solidFill>
                        </a:rPr>
                        <a:t>عدد الإختبارات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B050"/>
                          </a:solidFill>
                        </a:rPr>
                        <a:t>عدد العينات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22895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1368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1368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522022"/>
                  </a:ext>
                </a:extLst>
              </a:tr>
            </a:tbl>
          </a:graphicData>
        </a:graphic>
      </p:graphicFrame>
      <p:graphicFrame>
        <p:nvGraphicFramePr>
          <p:cNvPr id="25" name="مخطط 24">
            <a:extLst>
              <a:ext uri="{FF2B5EF4-FFF2-40B4-BE49-F238E27FC236}">
                <a16:creationId xmlns:a16="http://schemas.microsoft.com/office/drawing/2014/main" id="{54566922-91CF-4658-882C-9C41F931B7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8254406"/>
              </p:ext>
            </p:extLst>
          </p:nvPr>
        </p:nvGraphicFramePr>
        <p:xfrm>
          <a:off x="865613" y="3214031"/>
          <a:ext cx="4014687" cy="3020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مخطط 26">
            <a:extLst>
              <a:ext uri="{FF2B5EF4-FFF2-40B4-BE49-F238E27FC236}">
                <a16:creationId xmlns:a16="http://schemas.microsoft.com/office/drawing/2014/main" id="{BD04C697-0093-42A6-9153-BBA4948898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0280642"/>
              </p:ext>
            </p:extLst>
          </p:nvPr>
        </p:nvGraphicFramePr>
        <p:xfrm>
          <a:off x="4739198" y="3284507"/>
          <a:ext cx="4014687" cy="3020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9" name="TextBox 4">
            <a:extLst>
              <a:ext uri="{FF2B5EF4-FFF2-40B4-BE49-F238E27FC236}">
                <a16:creationId xmlns:a16="http://schemas.microsoft.com/office/drawing/2014/main" id="{D4DDF909-1B66-454F-9F50-A748931C916C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</p:spTree>
    <p:extLst>
      <p:ext uri="{BB962C8B-B14F-4D97-AF65-F5344CB8AC3E}">
        <p14:creationId xmlns:p14="http://schemas.microsoft.com/office/powerpoint/2010/main" val="1310604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8F0607CBFC0A48AC000B463F129995" ma:contentTypeVersion="2" ma:contentTypeDescription="Create a new document." ma:contentTypeScope="" ma:versionID="82505e0e25c5e730be462b1145030845">
  <xsd:schema xmlns:xsd="http://www.w3.org/2001/XMLSchema" xmlns:xs="http://www.w3.org/2001/XMLSchema" xmlns:p="http://schemas.microsoft.com/office/2006/metadata/properties" xmlns:ns1="http://schemas.microsoft.com/sharepoint/v3" xmlns:ns2="8dd50704-a986-440b-82ca-27e593c14e53" targetNamespace="http://schemas.microsoft.com/office/2006/metadata/properties" ma:root="true" ma:fieldsID="97c1e67754b1f7d68ac7c87483b8eabf" ns1:_="" ns2:_="">
    <xsd:import namespace="http://schemas.microsoft.com/sharepoint/v3"/>
    <xsd:import namespace="8dd50704-a986-440b-82ca-27e593c14e5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50704-a986-440b-82ca-27e593c14e5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7E5E269-6E9A-4CE0-97EA-9A34348B24B4}"/>
</file>

<file path=customXml/itemProps2.xml><?xml version="1.0" encoding="utf-8"?>
<ds:datastoreItem xmlns:ds="http://schemas.openxmlformats.org/officeDocument/2006/customXml" ds:itemID="{AB145D70-76BD-4816-999B-5E3E0D4FC2CF}"/>
</file>

<file path=customXml/itemProps3.xml><?xml version="1.0" encoding="utf-8"?>
<ds:datastoreItem xmlns:ds="http://schemas.openxmlformats.org/officeDocument/2006/customXml" ds:itemID="{1A77F57A-B69B-4309-869C-5806E920D8AC}"/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423</Words>
  <Application>Microsoft Office PowerPoint</Application>
  <PresentationFormat>A4 Paper (210x297 mm)</PresentationFormat>
  <Paragraphs>240</Paragraphs>
  <Slides>4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3" baseType="lpstr">
      <vt:lpstr>AL-Mohanad</vt:lpstr>
      <vt:lpstr>Arial</vt:lpstr>
      <vt:lpstr>Calibri</vt:lpstr>
      <vt:lpstr>Microsoft Sans Serif</vt:lpstr>
      <vt:lpstr>PT Bold Heading</vt:lpstr>
      <vt:lpstr>Times New Roman</vt:lpstr>
      <vt:lpstr>Traditional Arabic</vt:lpstr>
      <vt:lpstr>Urdu Typesetting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بشير مصطفى ابو نجم</dc:creator>
  <cp:lastModifiedBy>نايف يوسف حسن</cp:lastModifiedBy>
  <cp:revision>274</cp:revision>
  <cp:lastPrinted>2021-04-04T08:35:50Z</cp:lastPrinted>
  <dcterms:created xsi:type="dcterms:W3CDTF">2019-02-03T10:41:56Z</dcterms:created>
  <dcterms:modified xsi:type="dcterms:W3CDTF">2021-04-04T09:09:11Z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0x010100B28F0607CBFC0A48AC000B463F129995</vt:lpwstr>
  </property>
</Properties>
</file>